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256" r:id="rId2"/>
    <p:sldId id="257" r:id="rId3"/>
    <p:sldId id="277" r:id="rId4"/>
    <p:sldId id="259" r:id="rId5"/>
    <p:sldId id="278" r:id="rId6"/>
    <p:sldId id="272" r:id="rId7"/>
    <p:sldId id="286" r:id="rId8"/>
    <p:sldId id="273" r:id="rId9"/>
    <p:sldId id="276" r:id="rId10"/>
    <p:sldId id="267" r:id="rId11"/>
    <p:sldId id="292" r:id="rId12"/>
    <p:sldId id="294" r:id="rId13"/>
    <p:sldId id="281" r:id="rId14"/>
    <p:sldId id="304" r:id="rId15"/>
    <p:sldId id="309" r:id="rId16"/>
    <p:sldId id="280" r:id="rId17"/>
    <p:sldId id="282" r:id="rId18"/>
    <p:sldId id="305" r:id="rId19"/>
    <p:sldId id="306" r:id="rId20"/>
    <p:sldId id="295" r:id="rId21"/>
    <p:sldId id="296" r:id="rId22"/>
    <p:sldId id="302" r:id="rId23"/>
    <p:sldId id="285" r:id="rId24"/>
    <p:sldId id="300" r:id="rId25"/>
    <p:sldId id="301" r:id="rId26"/>
    <p:sldId id="297" r:id="rId27"/>
    <p:sldId id="298" r:id="rId28"/>
    <p:sldId id="307" r:id="rId29"/>
    <p:sldId id="311" r:id="rId30"/>
    <p:sldId id="310" r:id="rId31"/>
    <p:sldId id="312" r:id="rId32"/>
    <p:sldId id="283" r:id="rId33"/>
    <p:sldId id="290" r:id="rId34"/>
    <p:sldId id="266" r:id="rId35"/>
    <p:sldId id="308" r:id="rId36"/>
  </p:sldIdLst>
  <p:sldSz cx="9144000" cy="6858000" type="screen4x3"/>
  <p:notesSz cx="6934200" cy="9232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9" d="100"/>
          <a:sy n="99" d="100"/>
        </p:scale>
        <p:origin x="-24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B0457172-1F7F-4DFA-841D-6E0E75488D0D}" type="datetimeFigureOut">
              <a:rPr lang="en-US" smtClean="0"/>
              <a:pPr/>
              <a:t>3/7/2012</a:t>
            </a:fld>
            <a:endParaRPr lang="en-US" dirty="0"/>
          </a:p>
        </p:txBody>
      </p:sp>
      <p:sp>
        <p:nvSpPr>
          <p:cNvPr id="4" name="Slide Image Placeholder 3"/>
          <p:cNvSpPr>
            <a:spLocks noGrp="1" noRot="1" noChangeAspect="1"/>
          </p:cNvSpPr>
          <p:nvPr>
            <p:ph type="sldImg" idx="2"/>
          </p:nvPr>
        </p:nvSpPr>
        <p:spPr>
          <a:xfrm>
            <a:off x="1158875" y="692150"/>
            <a:ext cx="4616450" cy="346233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93738" y="4386263"/>
            <a:ext cx="5546725" cy="41544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69350"/>
            <a:ext cx="3005138" cy="461963"/>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475" y="8769350"/>
            <a:ext cx="3005138" cy="461963"/>
          </a:xfrm>
          <a:prstGeom prst="rect">
            <a:avLst/>
          </a:prstGeom>
        </p:spPr>
        <p:txBody>
          <a:bodyPr vert="horz" lIns="91440" tIns="45720" rIns="91440" bIns="45720" rtlCol="0" anchor="b"/>
          <a:lstStyle>
            <a:lvl1pPr algn="r">
              <a:defRPr sz="1200"/>
            </a:lvl1pPr>
          </a:lstStyle>
          <a:p>
            <a:fld id="{82A0D04E-37C9-4A0F-8B2D-4E50A9749EA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2A0D04E-37C9-4A0F-8B2D-4E50A9749EA4}"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model 20121401_3</a:t>
            </a:r>
            <a:endParaRPr lang="en-US" dirty="0"/>
          </a:p>
        </p:txBody>
      </p:sp>
      <p:sp>
        <p:nvSpPr>
          <p:cNvPr id="4" name="Slide Number Placeholder 3"/>
          <p:cNvSpPr>
            <a:spLocks noGrp="1"/>
          </p:cNvSpPr>
          <p:nvPr>
            <p:ph type="sldNum" sz="quarter" idx="10"/>
          </p:nvPr>
        </p:nvSpPr>
        <p:spPr/>
        <p:txBody>
          <a:bodyPr/>
          <a:lstStyle/>
          <a:p>
            <a:fld id="{82A0D04E-37C9-4A0F-8B2D-4E50A9749EA4}" type="slidenum">
              <a:rPr lang="en-US" smtClean="0"/>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model 20121401_3</a:t>
            </a:r>
            <a:endParaRPr lang="en-US" dirty="0"/>
          </a:p>
        </p:txBody>
      </p:sp>
      <p:sp>
        <p:nvSpPr>
          <p:cNvPr id="4" name="Slide Number Placeholder 3"/>
          <p:cNvSpPr>
            <a:spLocks noGrp="1"/>
          </p:cNvSpPr>
          <p:nvPr>
            <p:ph type="sldNum" sz="quarter" idx="10"/>
          </p:nvPr>
        </p:nvSpPr>
        <p:spPr/>
        <p:txBody>
          <a:bodyPr/>
          <a:lstStyle/>
          <a:p>
            <a:fld id="{82A0D04E-37C9-4A0F-8B2D-4E50A9749EA4}"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A0D04E-37C9-4A0F-8B2D-4E50A9749EA4}" type="slidenum">
              <a:rPr lang="en-US" smtClean="0"/>
              <a:pPr/>
              <a:t>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668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762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066800"/>
            <a:ext cx="77724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TextBox 3"/>
          <p:cNvSpPr txBox="1"/>
          <p:nvPr userDrawn="1"/>
        </p:nvSpPr>
        <p:spPr>
          <a:xfrm>
            <a:off x="2973336" y="6581001"/>
            <a:ext cx="3275064" cy="276999"/>
          </a:xfrm>
          <a:prstGeom prst="rect">
            <a:avLst/>
          </a:prstGeom>
          <a:noFill/>
        </p:spPr>
        <p:txBody>
          <a:bodyPr wrap="none" rtlCol="0">
            <a:spAutoFit/>
          </a:bodyPr>
          <a:lstStyle/>
          <a:p>
            <a:r>
              <a:rPr lang="en-US" sz="1200" b="0" dirty="0" smtClean="0">
                <a:solidFill>
                  <a:srgbClr val="0070C0"/>
                </a:solidFill>
                <a:latin typeface="Arial" pitchFamily="34" charset="0"/>
                <a:cs typeface="Arial" pitchFamily="34" charset="0"/>
              </a:rPr>
              <a:t>FLS2012,</a:t>
            </a:r>
            <a:r>
              <a:rPr lang="en-US" sz="1200" b="0" baseline="0" dirty="0" smtClean="0">
                <a:solidFill>
                  <a:srgbClr val="0070C0"/>
                </a:solidFill>
                <a:latin typeface="Arial" pitchFamily="34" charset="0"/>
                <a:cs typeface="Arial" pitchFamily="34" charset="0"/>
              </a:rPr>
              <a:t> Newport News, VA, USA. Mar 5 - 9</a:t>
            </a:r>
            <a:endParaRPr lang="en-US" sz="1200" b="0" dirty="0">
              <a:solidFill>
                <a:srgbClr val="0070C0"/>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1" fontAlgn="base" hangingPunct="1">
        <a:spcBef>
          <a:spcPct val="0"/>
        </a:spcBef>
        <a:spcAft>
          <a:spcPct val="0"/>
        </a:spcAft>
        <a:defRPr sz="3600" b="1">
          <a:solidFill>
            <a:schemeClr val="tx2"/>
          </a:solidFill>
          <a:latin typeface="+mj-lt"/>
          <a:ea typeface="+mj-ea"/>
          <a:cs typeface="+mj-cs"/>
        </a:defRPr>
      </a:lvl1pPr>
      <a:lvl2pPr algn="ctr" rtl="0" eaLnBrk="1" fontAlgn="base" hangingPunct="1">
        <a:spcBef>
          <a:spcPct val="0"/>
        </a:spcBef>
        <a:spcAft>
          <a:spcPct val="0"/>
        </a:spcAft>
        <a:defRPr sz="3600" b="1">
          <a:solidFill>
            <a:schemeClr val="tx2"/>
          </a:solidFill>
          <a:latin typeface="Times"/>
        </a:defRPr>
      </a:lvl2pPr>
      <a:lvl3pPr algn="ctr" rtl="0" eaLnBrk="1" fontAlgn="base" hangingPunct="1">
        <a:spcBef>
          <a:spcPct val="0"/>
        </a:spcBef>
        <a:spcAft>
          <a:spcPct val="0"/>
        </a:spcAft>
        <a:defRPr sz="3600" b="1">
          <a:solidFill>
            <a:schemeClr val="tx2"/>
          </a:solidFill>
          <a:latin typeface="Times"/>
        </a:defRPr>
      </a:lvl3pPr>
      <a:lvl4pPr algn="ctr" rtl="0" eaLnBrk="1" fontAlgn="base" hangingPunct="1">
        <a:spcBef>
          <a:spcPct val="0"/>
        </a:spcBef>
        <a:spcAft>
          <a:spcPct val="0"/>
        </a:spcAft>
        <a:defRPr sz="3600" b="1">
          <a:solidFill>
            <a:schemeClr val="tx2"/>
          </a:solidFill>
          <a:latin typeface="Times"/>
        </a:defRPr>
      </a:lvl4pPr>
      <a:lvl5pPr algn="ctr" rtl="0" eaLnBrk="1" fontAlgn="base" hangingPunct="1">
        <a:spcBef>
          <a:spcPct val="0"/>
        </a:spcBef>
        <a:spcAft>
          <a:spcPct val="0"/>
        </a:spcAft>
        <a:defRPr sz="3600" b="1">
          <a:solidFill>
            <a:schemeClr val="tx2"/>
          </a:solidFill>
          <a:latin typeface="Times"/>
        </a:defRPr>
      </a:lvl5pPr>
      <a:lvl6pPr marL="457200" algn="ctr" rtl="0" eaLnBrk="1" fontAlgn="base" hangingPunct="1">
        <a:spcBef>
          <a:spcPct val="0"/>
        </a:spcBef>
        <a:spcAft>
          <a:spcPct val="0"/>
        </a:spcAft>
        <a:defRPr sz="3600" b="1">
          <a:solidFill>
            <a:schemeClr val="tx2"/>
          </a:solidFill>
          <a:latin typeface="Times"/>
        </a:defRPr>
      </a:lvl6pPr>
      <a:lvl7pPr marL="914400" algn="ctr" rtl="0" eaLnBrk="1" fontAlgn="base" hangingPunct="1">
        <a:spcBef>
          <a:spcPct val="0"/>
        </a:spcBef>
        <a:spcAft>
          <a:spcPct val="0"/>
        </a:spcAft>
        <a:defRPr sz="3600" b="1">
          <a:solidFill>
            <a:schemeClr val="tx2"/>
          </a:solidFill>
          <a:latin typeface="Times"/>
        </a:defRPr>
      </a:lvl7pPr>
      <a:lvl8pPr marL="1371600" algn="ctr" rtl="0" eaLnBrk="1" fontAlgn="base" hangingPunct="1">
        <a:spcBef>
          <a:spcPct val="0"/>
        </a:spcBef>
        <a:spcAft>
          <a:spcPct val="0"/>
        </a:spcAft>
        <a:defRPr sz="3600" b="1">
          <a:solidFill>
            <a:schemeClr val="tx2"/>
          </a:solidFill>
          <a:latin typeface="Times"/>
        </a:defRPr>
      </a:lvl8pPr>
      <a:lvl9pPr marL="1828800" algn="ctr" rtl="0" eaLnBrk="1" fontAlgn="base" hangingPunct="1">
        <a:spcBef>
          <a:spcPct val="0"/>
        </a:spcBef>
        <a:spcAft>
          <a:spcPct val="0"/>
        </a:spcAft>
        <a:defRPr sz="3600" b="1">
          <a:solidFill>
            <a:schemeClr val="tx2"/>
          </a:solidFill>
          <a:latin typeface="Times"/>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1470025"/>
          </a:xfrm>
        </p:spPr>
        <p:txBody>
          <a:bodyPr/>
          <a:lstStyle/>
          <a:p>
            <a:r>
              <a:rPr lang="en-US" dirty="0" smtClean="0"/>
              <a:t>Design of a beta=1 double spoke cavity for the BES-CLS ICS light source</a:t>
            </a:r>
            <a:endParaRPr lang="en-US" dirty="0"/>
          </a:p>
        </p:txBody>
      </p:sp>
      <p:sp>
        <p:nvSpPr>
          <p:cNvPr id="3" name="Subtitle 2"/>
          <p:cNvSpPr>
            <a:spLocks noGrp="1"/>
          </p:cNvSpPr>
          <p:nvPr>
            <p:ph type="subTitle" idx="1"/>
          </p:nvPr>
        </p:nvSpPr>
        <p:spPr>
          <a:xfrm>
            <a:off x="1371600" y="3886200"/>
            <a:ext cx="6400800" cy="2209800"/>
          </a:xfrm>
        </p:spPr>
        <p:txBody>
          <a:bodyPr/>
          <a:lstStyle/>
          <a:p>
            <a:r>
              <a:rPr lang="en-US" dirty="0" smtClean="0"/>
              <a:t>Feisi He</a:t>
            </a:r>
            <a:r>
              <a:rPr lang="en-US" baseline="30000" dirty="0" smtClean="0"/>
              <a:t>1,2</a:t>
            </a:r>
            <a:r>
              <a:rPr lang="en-US" dirty="0" smtClean="0"/>
              <a:t>, Haipeng Wang</a:t>
            </a:r>
            <a:r>
              <a:rPr lang="en-US" baseline="30000" dirty="0" smtClean="0"/>
              <a:t>1</a:t>
            </a:r>
            <a:r>
              <a:rPr lang="en-US" dirty="0" smtClean="0"/>
              <a:t>, Robert Rimmer</a:t>
            </a:r>
            <a:r>
              <a:rPr lang="en-US" baseline="30000" dirty="0" smtClean="0"/>
              <a:t>1</a:t>
            </a:r>
            <a:r>
              <a:rPr lang="en-US" dirty="0" smtClean="0"/>
              <a:t>, John Mammosser</a:t>
            </a:r>
            <a:r>
              <a:rPr lang="en-US" baseline="30000" dirty="0" smtClean="0"/>
              <a:t>1</a:t>
            </a:r>
            <a:endParaRPr lang="en-US" dirty="0" smtClean="0"/>
          </a:p>
          <a:p>
            <a:pPr marL="457200" indent="-457200"/>
            <a:r>
              <a:rPr lang="en-US" dirty="0" smtClean="0"/>
              <a:t>1. Jefferson Lab. 2. Peking University</a:t>
            </a:r>
          </a:p>
          <a:p>
            <a:r>
              <a:rPr lang="en-US" dirty="0" smtClean="0"/>
              <a:t>2012.3.8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srcRect l="5625" t="24000" r="23750" b="16000"/>
          <a:stretch>
            <a:fillRect/>
          </a:stretch>
        </p:blipFill>
        <p:spPr bwMode="auto">
          <a:xfrm>
            <a:off x="4572000" y="4430389"/>
            <a:ext cx="4572000" cy="2427611"/>
          </a:xfrm>
          <a:prstGeom prst="rect">
            <a:avLst/>
          </a:prstGeom>
          <a:noFill/>
          <a:ln w="9525">
            <a:noFill/>
            <a:miter lim="800000"/>
            <a:headEnd/>
            <a:tailEnd/>
          </a:ln>
        </p:spPr>
      </p:pic>
      <p:sp>
        <p:nvSpPr>
          <p:cNvPr id="2" name="Title 1"/>
          <p:cNvSpPr>
            <a:spLocks noGrp="1"/>
          </p:cNvSpPr>
          <p:nvPr>
            <p:ph type="title"/>
          </p:nvPr>
        </p:nvSpPr>
        <p:spPr>
          <a:xfrm>
            <a:off x="228600" y="76200"/>
            <a:ext cx="8686800" cy="762000"/>
          </a:xfrm>
        </p:spPr>
        <p:txBody>
          <a:bodyPr/>
          <a:lstStyle/>
          <a:p>
            <a:r>
              <a:rPr lang="en-US" dirty="0" smtClean="0">
                <a:solidFill>
                  <a:schemeClr val="tx1"/>
                </a:solidFill>
              </a:rPr>
              <a:t>Power coupling to the cavity</a:t>
            </a:r>
            <a:endParaRPr lang="en-US" dirty="0">
              <a:solidFill>
                <a:schemeClr val="tx1"/>
              </a:solidFill>
            </a:endParaRPr>
          </a:p>
        </p:txBody>
      </p:sp>
      <p:sp>
        <p:nvSpPr>
          <p:cNvPr id="3" name="Content Placeholder 2"/>
          <p:cNvSpPr>
            <a:spLocks noGrp="1"/>
          </p:cNvSpPr>
          <p:nvPr>
            <p:ph idx="1"/>
          </p:nvPr>
        </p:nvSpPr>
        <p:spPr>
          <a:xfrm>
            <a:off x="228600" y="914400"/>
            <a:ext cx="8915400" cy="4038600"/>
          </a:xfrm>
        </p:spPr>
        <p:txBody>
          <a:bodyPr/>
          <a:lstStyle/>
          <a:p>
            <a:r>
              <a:rPr lang="en-US" dirty="0" smtClean="0"/>
              <a:t>Beam: 1 mA, 9 MV.</a:t>
            </a:r>
          </a:p>
          <a:p>
            <a:endParaRPr lang="en-US" dirty="0" smtClean="0"/>
          </a:p>
          <a:p>
            <a:endParaRPr lang="en-US" dirty="0" smtClean="0"/>
          </a:p>
          <a:p>
            <a:r>
              <a:rPr lang="en-US" dirty="0" smtClean="0"/>
              <a:t>With frequency fluctuation </a:t>
            </a:r>
            <a:r>
              <a:rPr lang="el-GR" dirty="0" smtClean="0">
                <a:latin typeface="Times New Roman"/>
                <a:cs typeface="Times New Roman"/>
              </a:rPr>
              <a:t>δ</a:t>
            </a:r>
            <a:r>
              <a:rPr lang="en-US" dirty="0" smtClean="0">
                <a:latin typeface="Times New Roman"/>
                <a:cs typeface="Times New Roman"/>
              </a:rPr>
              <a:t>f</a:t>
            </a:r>
            <a:r>
              <a:rPr lang="en-US" dirty="0" smtClean="0"/>
              <a:t>, </a:t>
            </a:r>
          </a:p>
          <a:p>
            <a:endParaRPr lang="en-US" dirty="0" smtClean="0"/>
          </a:p>
          <a:p>
            <a:endParaRPr lang="en-US" sz="1600" dirty="0" smtClean="0"/>
          </a:p>
          <a:p>
            <a:pPr>
              <a:buNone/>
            </a:pPr>
            <a:r>
              <a:rPr lang="en-US" dirty="0" smtClean="0"/>
              <a:t>	Qe may be as low as 7 *10</a:t>
            </a:r>
            <a:r>
              <a:rPr lang="en-US" baseline="30000" dirty="0" smtClean="0"/>
              <a:t>6</a:t>
            </a:r>
            <a:r>
              <a:rPr lang="en-US" dirty="0" smtClean="0"/>
              <a:t>, depending on level of micro-phonics</a:t>
            </a:r>
          </a:p>
          <a:p>
            <a:r>
              <a:rPr lang="en-US" dirty="0" smtClean="0"/>
              <a:t>For VTA test, </a:t>
            </a:r>
            <a:r>
              <a:rPr lang="en-US" dirty="0" smtClean="0">
                <a:latin typeface="Times New Roman"/>
                <a:cs typeface="Times New Roman"/>
              </a:rPr>
              <a:t>Qe may be 3 *10</a:t>
            </a:r>
            <a:r>
              <a:rPr lang="en-US" baseline="30000" dirty="0" smtClean="0">
                <a:latin typeface="Times New Roman"/>
                <a:cs typeface="Times New Roman"/>
              </a:rPr>
              <a:t>9</a:t>
            </a:r>
            <a:r>
              <a:rPr lang="en-US" dirty="0" smtClean="0">
                <a:latin typeface="Times New Roman"/>
                <a:cs typeface="Times New Roman"/>
              </a:rPr>
              <a:t>, and through the beam pipe</a:t>
            </a:r>
            <a:endParaRPr lang="en-US" dirty="0" smtClean="0"/>
          </a:p>
        </p:txBody>
      </p:sp>
      <p:sp>
        <p:nvSpPr>
          <p:cNvPr id="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30"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31" name="Rectangle 7"/>
          <p:cNvSpPr>
            <a:spLocks noChangeArrowheads="1"/>
          </p:cNvSpPr>
          <p:nvPr/>
        </p:nvSpPr>
        <p:spPr bwMode="auto">
          <a:xfrm>
            <a:off x="0" y="990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34" name="Rectangle 10"/>
          <p:cNvSpPr>
            <a:spLocks noChangeArrowheads="1"/>
          </p:cNvSpPr>
          <p:nvPr/>
        </p:nvSpPr>
        <p:spPr bwMode="auto">
          <a:xfrm>
            <a:off x="0" y="10572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37" name="Rectangle 13"/>
          <p:cNvSpPr>
            <a:spLocks noChangeArrowheads="1"/>
          </p:cNvSpPr>
          <p:nvPr/>
        </p:nvSpPr>
        <p:spPr bwMode="auto">
          <a:xfrm>
            <a:off x="0" y="11239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40" name="Rectangle 16"/>
          <p:cNvSpPr>
            <a:spLocks noChangeArrowheads="1"/>
          </p:cNvSpPr>
          <p:nvPr/>
        </p:nvSpPr>
        <p:spPr bwMode="auto">
          <a:xfrm>
            <a:off x="0" y="1257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2" name="Rectangle 1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43" name="Rectangle 19"/>
          <p:cNvSpPr>
            <a:spLocks noChangeArrowheads="1"/>
          </p:cNvSpPr>
          <p:nvPr/>
        </p:nvSpPr>
        <p:spPr bwMode="auto">
          <a:xfrm>
            <a:off x="0" y="1304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5" name="Rectangle 2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46" name="Rectangle 22"/>
          <p:cNvSpPr>
            <a:spLocks noChangeArrowheads="1"/>
          </p:cNvSpPr>
          <p:nvPr/>
        </p:nvSpPr>
        <p:spPr bwMode="auto">
          <a:xfrm>
            <a:off x="0" y="1162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48" name="Rectangle 2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049" name="Rectangle 25"/>
          <p:cNvSpPr>
            <a:spLocks noChangeArrowheads="1"/>
          </p:cNvSpPr>
          <p:nvPr/>
        </p:nvSpPr>
        <p:spPr bwMode="auto">
          <a:xfrm>
            <a:off x="0" y="11620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2" name="Rectangle 28"/>
          <p:cNvSpPr>
            <a:spLocks noChangeArrowheads="1"/>
          </p:cNvSpPr>
          <p:nvPr/>
        </p:nvSpPr>
        <p:spPr bwMode="auto">
          <a:xfrm>
            <a:off x="0" y="11525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5" name="Rectangle 31"/>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58" name="Rectangle 34"/>
          <p:cNvSpPr>
            <a:spLocks noChangeArrowheads="1"/>
          </p:cNvSpPr>
          <p:nvPr/>
        </p:nvSpPr>
        <p:spPr bwMode="auto">
          <a:xfrm>
            <a:off x="0" y="8286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3" name="Rectangle 39"/>
          <p:cNvSpPr>
            <a:spLocks noChangeArrowheads="1"/>
          </p:cNvSpPr>
          <p:nvPr/>
        </p:nvSpPr>
        <p:spPr bwMode="auto">
          <a:xfrm>
            <a:off x="0" y="1400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65" name="Rectangle 4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410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1027" name="Picture 3"/>
          <p:cNvPicPr>
            <a:picLocks noChangeAspect="1" noChangeArrowheads="1"/>
          </p:cNvPicPr>
          <p:nvPr/>
        </p:nvPicPr>
        <p:blipFill>
          <a:blip r:embed="rId3" cstate="print"/>
          <a:srcRect l="10625" t="11719" r="8750" b="28906"/>
          <a:stretch>
            <a:fillRect/>
          </a:stretch>
        </p:blipFill>
        <p:spPr bwMode="auto">
          <a:xfrm>
            <a:off x="5486400" y="838200"/>
            <a:ext cx="3657600" cy="2154865"/>
          </a:xfrm>
          <a:prstGeom prst="rect">
            <a:avLst/>
          </a:prstGeom>
          <a:noFill/>
          <a:ln w="9525">
            <a:noFill/>
            <a:miter lim="800000"/>
            <a:headEnd/>
            <a:tailEnd/>
          </a:ln>
        </p:spPr>
      </p:pic>
      <p:graphicFrame>
        <p:nvGraphicFramePr>
          <p:cNvPr id="43" name="Table 42"/>
          <p:cNvGraphicFramePr>
            <a:graphicFrameLocks noGrp="1"/>
          </p:cNvGraphicFramePr>
          <p:nvPr/>
        </p:nvGraphicFramePr>
        <p:xfrm>
          <a:off x="0" y="4419600"/>
          <a:ext cx="4495800" cy="2438400"/>
        </p:xfrm>
        <a:graphic>
          <a:graphicData uri="http://schemas.openxmlformats.org/drawingml/2006/table">
            <a:tbl>
              <a:tblPr firstRow="1" bandRow="1">
                <a:tableStyleId>{5C22544A-7EE6-4342-B048-85BDC9FD1C3A}</a:tableStyleId>
              </a:tblPr>
              <a:tblGrid>
                <a:gridCol w="1123950"/>
                <a:gridCol w="1123950"/>
                <a:gridCol w="1123950"/>
                <a:gridCol w="1123950"/>
              </a:tblGrid>
              <a:tr h="627140">
                <a:tc>
                  <a:txBody>
                    <a:bodyPr/>
                    <a:lstStyle/>
                    <a:p>
                      <a:pPr algn="ctr" fontAlgn="b"/>
                      <a:r>
                        <a:rPr lang="en-US" sz="1200" b="1" u="none" strike="noStrike" dirty="0">
                          <a:solidFill>
                            <a:schemeClr val="tx1"/>
                          </a:solidFill>
                        </a:rPr>
                        <a:t>Lante [mm]</a:t>
                      </a:r>
                      <a:endParaRPr lang="en-US" sz="1200" b="1" i="0" u="none" strike="noStrike" dirty="0">
                        <a:solidFill>
                          <a:schemeClr val="tx1"/>
                        </a:solidFill>
                        <a:latin typeface="+mj-lt"/>
                      </a:endParaRPr>
                    </a:p>
                  </a:txBody>
                  <a:tcPr marL="5322" marR="5322" marT="532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solidFill>
                            <a:schemeClr val="tx1"/>
                          </a:solidFill>
                        </a:rPr>
                        <a:t>D</a:t>
                      </a:r>
                      <a:r>
                        <a:rPr lang="en-US" sz="1200" b="1" u="none" strike="noStrike" dirty="0" smtClean="0">
                          <a:solidFill>
                            <a:schemeClr val="tx1"/>
                          </a:solidFill>
                        </a:rPr>
                        <a:t>port </a:t>
                      </a:r>
                      <a:r>
                        <a:rPr lang="en-US" sz="1200" b="1" u="none" strike="noStrike" dirty="0">
                          <a:solidFill>
                            <a:schemeClr val="tx1"/>
                          </a:solidFill>
                        </a:rPr>
                        <a:t>[mm]</a:t>
                      </a:r>
                      <a:endParaRPr lang="en-US" sz="1200" b="1" i="0" u="none" strike="noStrike" dirty="0">
                        <a:solidFill>
                          <a:schemeClr val="tx1"/>
                        </a:solidFill>
                        <a:latin typeface="+mj-lt"/>
                      </a:endParaRPr>
                    </a:p>
                  </a:txBody>
                  <a:tcPr marL="5322" marR="5322" marT="5322"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i="0" u="none" strike="noStrike" dirty="0" smtClean="0">
                          <a:solidFill>
                            <a:schemeClr val="tx1"/>
                          </a:solidFill>
                          <a:latin typeface="+mj-lt"/>
                        </a:rPr>
                        <a:t>Impendance</a:t>
                      </a:r>
                      <a:r>
                        <a:rPr lang="en-US" sz="1200" b="1" i="0" u="none" strike="noStrike" baseline="0" dirty="0" smtClean="0">
                          <a:solidFill>
                            <a:schemeClr val="tx1"/>
                          </a:solidFill>
                          <a:latin typeface="+mj-lt"/>
                        </a:rPr>
                        <a:t> [</a:t>
                      </a:r>
                      <a:r>
                        <a:rPr lang="el-GR" sz="1200" b="1" i="0" u="none" strike="noStrike" baseline="0" dirty="0" smtClean="0">
                          <a:solidFill>
                            <a:schemeClr val="tx1"/>
                          </a:solidFill>
                          <a:latin typeface="Times New Roman"/>
                          <a:cs typeface="Times New Roman"/>
                        </a:rPr>
                        <a:t>Ω</a:t>
                      </a:r>
                      <a:r>
                        <a:rPr lang="en-US" sz="1200" b="1" i="0" u="none" strike="noStrike" baseline="0" dirty="0" smtClean="0">
                          <a:solidFill>
                            <a:schemeClr val="tx1"/>
                          </a:solidFill>
                          <a:latin typeface="Times New Roman"/>
                          <a:cs typeface="Times New Roman"/>
                        </a:rPr>
                        <a:t>]</a:t>
                      </a:r>
                      <a:endParaRPr lang="en-US" sz="1200" b="1" i="0" u="none" strike="noStrike" dirty="0">
                        <a:solidFill>
                          <a:schemeClr val="tx1"/>
                        </a:solidFill>
                        <a:latin typeface="+mj-lt"/>
                      </a:endParaRPr>
                    </a:p>
                  </a:txBody>
                  <a:tcPr marL="5322" marR="5322" marT="5322"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1" u="none" strike="noStrike" dirty="0">
                          <a:solidFill>
                            <a:schemeClr val="tx1"/>
                          </a:solidFill>
                        </a:rPr>
                        <a:t>Qe</a:t>
                      </a:r>
                      <a:endParaRPr lang="en-US" sz="1200" b="1" i="0" u="none" strike="noStrike" dirty="0">
                        <a:solidFill>
                          <a:schemeClr val="tx1"/>
                        </a:solidFill>
                        <a:latin typeface="+mj-lt"/>
                      </a:endParaRPr>
                    </a:p>
                  </a:txBody>
                  <a:tcPr marL="5322" marR="5322" marT="5322"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2815">
                <a:tc>
                  <a:txBody>
                    <a:bodyPr/>
                    <a:lstStyle/>
                    <a:p>
                      <a:pPr algn="ctr" fontAlgn="b"/>
                      <a:r>
                        <a:rPr lang="en-US" sz="1200" u="none" strike="noStrike" dirty="0" smtClean="0"/>
                        <a:t>-5</a:t>
                      </a:r>
                      <a:endParaRPr lang="en-US" sz="12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75.743</a:t>
                      </a:r>
                      <a:endParaRPr lang="en-US" sz="1200" b="0" i="0" u="none" strike="noStrike" dirty="0">
                        <a:solidFill>
                          <a:srgbClr val="000000"/>
                        </a:solidFill>
                        <a:latin typeface="+mj-lt"/>
                      </a:endParaRPr>
                    </a:p>
                  </a:txBody>
                  <a:tcPr marL="5322" marR="5322" marT="5322" marB="0" anchor="ctr">
                    <a:lnT w="12700" cap="flat" cmpd="sng" algn="ctr">
                      <a:solidFill>
                        <a:schemeClr val="tx1"/>
                      </a:solidFill>
                      <a:prstDash val="solid"/>
                      <a:round/>
                      <a:headEnd type="none" w="med" len="med"/>
                      <a:tailEnd type="none" w="med" len="med"/>
                    </a:lnT>
                  </a:tcPr>
                </a:tc>
                <a:tc>
                  <a:txBody>
                    <a:bodyPr/>
                    <a:lstStyle/>
                    <a:p>
                      <a:pPr algn="ctr" fontAlgn="b"/>
                      <a:r>
                        <a:rPr lang="en-US" sz="1200" b="0" i="0" u="none" strike="noStrike" dirty="0" smtClean="0">
                          <a:solidFill>
                            <a:srgbClr val="000000"/>
                          </a:solidFill>
                          <a:latin typeface="+mj-lt"/>
                        </a:rPr>
                        <a:t>50</a:t>
                      </a:r>
                      <a:endParaRPr lang="en-US" sz="1200" b="0" i="0" u="none" strike="noStrike" dirty="0">
                        <a:solidFill>
                          <a:srgbClr val="000000"/>
                        </a:solidFill>
                        <a:latin typeface="+mj-lt"/>
                      </a:endParaRPr>
                    </a:p>
                  </a:txBody>
                  <a:tcPr marL="5322" marR="5322" marT="5322" marB="0" anchor="ctr">
                    <a:lnT w="12700"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9.26E+06</a:t>
                      </a:r>
                      <a:endParaRPr lang="en-US" sz="1200" b="0" i="0" u="none" strike="noStrike" dirty="0">
                        <a:solidFill>
                          <a:srgbClr val="000000"/>
                        </a:solidFill>
                        <a:latin typeface="+mj-lt"/>
                      </a:endParaRPr>
                    </a:p>
                  </a:txBody>
                  <a:tcPr marL="5322" marR="5322" marT="5322" marB="0" anchor="ctr">
                    <a:lnT w="12700" cap="flat" cmpd="sng" algn="ctr">
                      <a:solidFill>
                        <a:schemeClr val="tx1"/>
                      </a:solidFill>
                      <a:prstDash val="solid"/>
                      <a:round/>
                      <a:headEnd type="none" w="med" len="med"/>
                      <a:tailEnd type="none" w="med" len="med"/>
                    </a:lnT>
                  </a:tcPr>
                </a:tc>
              </a:tr>
              <a:tr h="452815">
                <a:tc>
                  <a:txBody>
                    <a:bodyPr/>
                    <a:lstStyle/>
                    <a:p>
                      <a:pPr algn="ctr" fontAlgn="b"/>
                      <a:r>
                        <a:rPr lang="en-US" sz="1200" u="none" strike="noStrike" dirty="0"/>
                        <a:t>0</a:t>
                      </a:r>
                      <a:endParaRPr lang="en-US" sz="12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dirty="0" smtClean="0">
                          <a:solidFill>
                            <a:srgbClr val="000000"/>
                          </a:solidFill>
                          <a:latin typeface="+mj-lt"/>
                        </a:rPr>
                        <a:t>75.743</a:t>
                      </a:r>
                      <a:endParaRPr lang="en-US" sz="1200" b="0" i="0" u="none" strike="noStrike" dirty="0">
                        <a:solidFill>
                          <a:srgbClr val="000000"/>
                        </a:solidFill>
                        <a:latin typeface="+mj-lt"/>
                      </a:endParaRPr>
                    </a:p>
                  </a:txBody>
                  <a:tcPr marL="5322" marR="5322" marT="5322" marB="0" anchor="ctr"/>
                </a:tc>
                <a:tc>
                  <a:txBody>
                    <a:bodyPr/>
                    <a:lstStyle/>
                    <a:p>
                      <a:pPr algn="ctr" fontAlgn="b"/>
                      <a:r>
                        <a:rPr lang="en-US" sz="1200" b="0" i="0" u="none" strike="noStrike" dirty="0" smtClean="0">
                          <a:solidFill>
                            <a:srgbClr val="000000"/>
                          </a:solidFill>
                          <a:latin typeface="+mj-lt"/>
                        </a:rPr>
                        <a:t>50</a:t>
                      </a:r>
                      <a:endParaRPr lang="en-US" sz="1200" b="0" i="0" u="none" strike="noStrike" dirty="0">
                        <a:solidFill>
                          <a:srgbClr val="000000"/>
                        </a:solidFill>
                        <a:latin typeface="+mj-lt"/>
                      </a:endParaRPr>
                    </a:p>
                  </a:txBody>
                  <a:tcPr marL="5322" marR="5322" marT="5322" marB="0" anchor="ctr"/>
                </a:tc>
                <a:tc>
                  <a:txBody>
                    <a:bodyPr/>
                    <a:lstStyle/>
                    <a:p>
                      <a:pPr algn="ctr" fontAlgn="b"/>
                      <a:r>
                        <a:rPr lang="en-US" sz="1200" u="none" strike="noStrike" dirty="0" smtClean="0"/>
                        <a:t>5.45E+06</a:t>
                      </a:r>
                      <a:endParaRPr lang="en-US" sz="1200" b="0" i="0" u="none" strike="noStrike" dirty="0">
                        <a:solidFill>
                          <a:srgbClr val="000000"/>
                        </a:solidFill>
                        <a:latin typeface="+mj-lt"/>
                      </a:endParaRPr>
                    </a:p>
                  </a:txBody>
                  <a:tcPr marL="5322" marR="5322" marT="5322" marB="0" anchor="ctr"/>
                </a:tc>
              </a:tr>
              <a:tr h="452815">
                <a:tc>
                  <a:txBody>
                    <a:bodyPr/>
                    <a:lstStyle/>
                    <a:p>
                      <a:pPr algn="ctr" fontAlgn="b"/>
                      <a:r>
                        <a:rPr lang="en-US" sz="1200" u="none" strike="noStrike" dirty="0"/>
                        <a:t>0</a:t>
                      </a:r>
                      <a:endParaRPr lang="en-US" sz="12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tcPr>
                </a:tc>
                <a:tc>
                  <a:txBody>
                    <a:bodyPr/>
                    <a:lstStyle/>
                    <a:p>
                      <a:pPr algn="ctr" fontAlgn="b"/>
                      <a:r>
                        <a:rPr lang="en-US" sz="1200" b="0" i="0" u="none" strike="noStrike" dirty="0" smtClean="0">
                          <a:solidFill>
                            <a:schemeClr val="dk1"/>
                          </a:solidFill>
                          <a:latin typeface="+mn-lt"/>
                        </a:rPr>
                        <a:t>114.80</a:t>
                      </a:r>
                      <a:endParaRPr lang="en-US" sz="1200" b="0" i="0" u="none" strike="noStrike" dirty="0">
                        <a:solidFill>
                          <a:srgbClr val="000000"/>
                        </a:solidFill>
                        <a:latin typeface="+mj-lt"/>
                      </a:endParaRPr>
                    </a:p>
                  </a:txBody>
                  <a:tcPr marL="5322" marR="5322" marT="5322" marB="0" anchor="ctr"/>
                </a:tc>
                <a:tc>
                  <a:txBody>
                    <a:bodyPr/>
                    <a:lstStyle/>
                    <a:p>
                      <a:pPr algn="ctr" fontAlgn="b"/>
                      <a:r>
                        <a:rPr lang="en-US" sz="1200" b="0" i="0" u="none" strike="noStrike" dirty="0" smtClean="0">
                          <a:solidFill>
                            <a:srgbClr val="000000"/>
                          </a:solidFill>
                          <a:latin typeface="+mj-lt"/>
                        </a:rPr>
                        <a:t>75</a:t>
                      </a:r>
                      <a:endParaRPr lang="en-US" sz="1200" b="0" i="0" u="none" strike="noStrike" dirty="0">
                        <a:solidFill>
                          <a:srgbClr val="000000"/>
                        </a:solidFill>
                        <a:latin typeface="+mj-lt"/>
                      </a:endParaRPr>
                    </a:p>
                  </a:txBody>
                  <a:tcPr marL="5322" marR="5322" marT="5322" marB="0" anchor="ctr"/>
                </a:tc>
                <a:tc>
                  <a:txBody>
                    <a:bodyPr/>
                    <a:lstStyle/>
                    <a:p>
                      <a:pPr algn="ctr" fontAlgn="b"/>
                      <a:r>
                        <a:rPr lang="en-US" sz="1200" b="0" i="0" u="none" strike="noStrike" dirty="0" smtClean="0">
                          <a:solidFill>
                            <a:schemeClr val="dk1"/>
                          </a:solidFill>
                          <a:latin typeface="+mn-lt"/>
                        </a:rPr>
                        <a:t>4.60E+06</a:t>
                      </a:r>
                      <a:endParaRPr lang="en-US" sz="1200" b="0" i="0" u="none" strike="noStrike" dirty="0">
                        <a:solidFill>
                          <a:srgbClr val="000000"/>
                        </a:solidFill>
                        <a:latin typeface="+mj-lt"/>
                      </a:endParaRPr>
                    </a:p>
                  </a:txBody>
                  <a:tcPr marL="5322" marR="5322" marT="5322" marB="0" anchor="ctr"/>
                </a:tc>
              </a:tr>
              <a:tr h="452815">
                <a:tc>
                  <a:txBody>
                    <a:bodyPr/>
                    <a:lstStyle/>
                    <a:p>
                      <a:pPr algn="ctr" fontAlgn="b"/>
                      <a:r>
                        <a:rPr lang="en-US" sz="1200" b="0" i="0" u="none" strike="noStrike" dirty="0" smtClean="0">
                          <a:solidFill>
                            <a:schemeClr val="dk1"/>
                          </a:solidFill>
                          <a:latin typeface="+mn-lt"/>
                        </a:rPr>
                        <a:t>-10</a:t>
                      </a:r>
                      <a:endParaRPr lang="en-US" sz="12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smtClean="0">
                          <a:solidFill>
                            <a:srgbClr val="000000"/>
                          </a:solidFill>
                          <a:latin typeface="+mj-lt"/>
                        </a:rPr>
                        <a:t>19.89</a:t>
                      </a:r>
                      <a:endParaRPr lang="en-US" sz="1200" b="0" i="0" u="none" strike="noStrike" dirty="0">
                        <a:solidFill>
                          <a:srgbClr val="000000"/>
                        </a:solidFill>
                        <a:latin typeface="+mj-lt"/>
                      </a:endParaRPr>
                    </a:p>
                  </a:txBody>
                  <a:tcPr marL="5322" marR="5322" marT="5322" marB="0" anchor="ctr">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smtClean="0">
                          <a:solidFill>
                            <a:srgbClr val="000000"/>
                          </a:solidFill>
                          <a:latin typeface="+mj-lt"/>
                        </a:rPr>
                        <a:t>50</a:t>
                      </a:r>
                      <a:endParaRPr lang="en-US" sz="1200" b="0" i="0" u="none" strike="noStrike" dirty="0">
                        <a:solidFill>
                          <a:srgbClr val="000000"/>
                        </a:solidFill>
                        <a:latin typeface="+mj-lt"/>
                      </a:endParaRPr>
                    </a:p>
                  </a:txBody>
                  <a:tcPr marL="5322" marR="5322" marT="5322" marB="0" anchor="ctr">
                    <a:lnB w="12700"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3.96E+10</a:t>
                      </a:r>
                      <a:endParaRPr lang="en-US" sz="1200" b="0" i="0" u="none" strike="noStrike" dirty="0">
                        <a:solidFill>
                          <a:srgbClr val="000000"/>
                        </a:solidFill>
                        <a:latin typeface="+mj-lt"/>
                      </a:endParaRPr>
                    </a:p>
                  </a:txBody>
                  <a:tcPr marL="5322" marR="5322" marT="5322" marB="0" anchor="ctr">
                    <a:lnB w="12700" cap="flat" cmpd="sng" algn="ctr">
                      <a:solidFill>
                        <a:schemeClr val="tx1"/>
                      </a:solidFill>
                      <a:prstDash val="solid"/>
                      <a:round/>
                      <a:headEnd type="none" w="med" len="med"/>
                      <a:tailEnd type="none" w="med" len="med"/>
                    </a:lnB>
                  </a:tcPr>
                </a:tc>
              </a:tr>
            </a:tbl>
          </a:graphicData>
        </a:graphic>
      </p:graphicFrame>
      <p:pic>
        <p:nvPicPr>
          <p:cNvPr id="6" name="Picture 4"/>
          <p:cNvPicPr>
            <a:picLocks noChangeAspect="1" noChangeArrowheads="1"/>
          </p:cNvPicPr>
          <p:nvPr/>
        </p:nvPicPr>
        <p:blipFill>
          <a:blip r:embed="rId4" cstate="print"/>
          <a:srcRect/>
          <a:stretch>
            <a:fillRect/>
          </a:stretch>
        </p:blipFill>
        <p:spPr bwMode="auto">
          <a:xfrm>
            <a:off x="431800" y="2819400"/>
            <a:ext cx="4826000" cy="609600"/>
          </a:xfrm>
          <a:prstGeom prst="rect">
            <a:avLst/>
          </a:prstGeom>
          <a:noFill/>
          <a:ln w="9525">
            <a:noFill/>
            <a:miter lim="800000"/>
            <a:headEnd/>
            <a:tailEnd/>
          </a:ln>
        </p:spPr>
      </p:pic>
      <p:grpSp>
        <p:nvGrpSpPr>
          <p:cNvPr id="57" name="Group 56"/>
          <p:cNvGrpSpPr/>
          <p:nvPr/>
        </p:nvGrpSpPr>
        <p:grpSpPr>
          <a:xfrm>
            <a:off x="7004470" y="4648200"/>
            <a:ext cx="2063192" cy="1907977"/>
            <a:chOff x="7004470" y="4648200"/>
            <a:chExt cx="2063192" cy="1907977"/>
          </a:xfrm>
        </p:grpSpPr>
        <p:sp>
          <p:nvSpPr>
            <p:cNvPr id="52" name="TextBox 51"/>
            <p:cNvSpPr txBox="1"/>
            <p:nvPr/>
          </p:nvSpPr>
          <p:spPr>
            <a:xfrm>
              <a:off x="7004470" y="4648200"/>
              <a:ext cx="954107" cy="307777"/>
            </a:xfrm>
            <a:prstGeom prst="rect">
              <a:avLst/>
            </a:prstGeom>
            <a:noFill/>
          </p:spPr>
          <p:txBody>
            <a:bodyPr wrap="none" rtlCol="0">
              <a:spAutoFit/>
            </a:bodyPr>
            <a:lstStyle/>
            <a:p>
              <a:r>
                <a:rPr lang="el-GR" sz="1400" dirty="0" smtClean="0">
                  <a:latin typeface="Times New Roman"/>
                  <a:cs typeface="Times New Roman"/>
                </a:rPr>
                <a:t>δ</a:t>
              </a:r>
              <a:r>
                <a:rPr lang="en-US" sz="1400" dirty="0" smtClean="0">
                  <a:latin typeface="Times New Roman"/>
                  <a:cs typeface="Times New Roman"/>
                </a:rPr>
                <a:t>f = 20 Hz</a:t>
              </a:r>
              <a:endParaRPr lang="en-US" sz="1400" dirty="0"/>
            </a:p>
          </p:txBody>
        </p:sp>
        <p:sp>
          <p:nvSpPr>
            <p:cNvPr id="53" name="TextBox 52"/>
            <p:cNvSpPr txBox="1"/>
            <p:nvPr/>
          </p:nvSpPr>
          <p:spPr>
            <a:xfrm>
              <a:off x="7385470" y="5181600"/>
              <a:ext cx="954107" cy="307777"/>
            </a:xfrm>
            <a:prstGeom prst="rect">
              <a:avLst/>
            </a:prstGeom>
            <a:noFill/>
          </p:spPr>
          <p:txBody>
            <a:bodyPr wrap="none" rtlCol="0">
              <a:spAutoFit/>
            </a:bodyPr>
            <a:lstStyle/>
            <a:p>
              <a:r>
                <a:rPr lang="el-GR" sz="1400" dirty="0" smtClean="0">
                  <a:latin typeface="Times New Roman"/>
                  <a:cs typeface="Times New Roman"/>
                </a:rPr>
                <a:t>δ</a:t>
              </a:r>
              <a:r>
                <a:rPr lang="en-US" sz="1400" dirty="0" smtClean="0">
                  <a:latin typeface="Times New Roman"/>
                  <a:cs typeface="Times New Roman"/>
                </a:rPr>
                <a:t>f = 15 Hz</a:t>
              </a:r>
              <a:endParaRPr lang="en-US" sz="1400" dirty="0"/>
            </a:p>
          </p:txBody>
        </p:sp>
        <p:sp>
          <p:nvSpPr>
            <p:cNvPr id="54" name="TextBox 53"/>
            <p:cNvSpPr txBox="1"/>
            <p:nvPr/>
          </p:nvSpPr>
          <p:spPr>
            <a:xfrm>
              <a:off x="7766470" y="5635823"/>
              <a:ext cx="954107" cy="307777"/>
            </a:xfrm>
            <a:prstGeom prst="rect">
              <a:avLst/>
            </a:prstGeom>
            <a:noFill/>
          </p:spPr>
          <p:txBody>
            <a:bodyPr wrap="none" rtlCol="0">
              <a:spAutoFit/>
            </a:bodyPr>
            <a:lstStyle/>
            <a:p>
              <a:r>
                <a:rPr lang="el-GR" sz="1400" dirty="0" smtClean="0">
                  <a:latin typeface="Times New Roman"/>
                  <a:cs typeface="Times New Roman"/>
                </a:rPr>
                <a:t>δ</a:t>
              </a:r>
              <a:r>
                <a:rPr lang="en-US" sz="1400" dirty="0" smtClean="0">
                  <a:latin typeface="Times New Roman"/>
                  <a:cs typeface="Times New Roman"/>
                </a:rPr>
                <a:t>f = 10 Hz</a:t>
              </a:r>
              <a:endParaRPr lang="en-US" sz="1400" dirty="0"/>
            </a:p>
          </p:txBody>
        </p:sp>
        <p:sp>
          <p:nvSpPr>
            <p:cNvPr id="55" name="TextBox 54"/>
            <p:cNvSpPr txBox="1"/>
            <p:nvPr/>
          </p:nvSpPr>
          <p:spPr>
            <a:xfrm>
              <a:off x="8127261" y="5943600"/>
              <a:ext cx="864339" cy="307777"/>
            </a:xfrm>
            <a:prstGeom prst="rect">
              <a:avLst/>
            </a:prstGeom>
            <a:noFill/>
          </p:spPr>
          <p:txBody>
            <a:bodyPr wrap="none" rtlCol="0">
              <a:spAutoFit/>
            </a:bodyPr>
            <a:lstStyle/>
            <a:p>
              <a:r>
                <a:rPr lang="el-GR" sz="1400" dirty="0" smtClean="0">
                  <a:latin typeface="Times New Roman"/>
                  <a:cs typeface="Times New Roman"/>
                </a:rPr>
                <a:t>δ</a:t>
              </a:r>
              <a:r>
                <a:rPr lang="en-US" sz="1400" dirty="0" smtClean="0">
                  <a:latin typeface="Times New Roman"/>
                  <a:cs typeface="Times New Roman"/>
                </a:rPr>
                <a:t>f = 5 Hz</a:t>
              </a:r>
              <a:endParaRPr lang="en-US" sz="1400" dirty="0"/>
            </a:p>
          </p:txBody>
        </p:sp>
        <p:sp>
          <p:nvSpPr>
            <p:cNvPr id="56" name="TextBox 55"/>
            <p:cNvSpPr txBox="1"/>
            <p:nvPr/>
          </p:nvSpPr>
          <p:spPr>
            <a:xfrm>
              <a:off x="8458200" y="6248400"/>
              <a:ext cx="609462" cy="307777"/>
            </a:xfrm>
            <a:prstGeom prst="rect">
              <a:avLst/>
            </a:prstGeom>
            <a:noFill/>
          </p:spPr>
          <p:txBody>
            <a:bodyPr wrap="none" rtlCol="0">
              <a:spAutoFit/>
            </a:bodyPr>
            <a:lstStyle/>
            <a:p>
              <a:r>
                <a:rPr lang="el-GR" sz="1400" dirty="0" smtClean="0">
                  <a:latin typeface="Times New Roman"/>
                  <a:cs typeface="Times New Roman"/>
                </a:rPr>
                <a:t>δ</a:t>
              </a:r>
              <a:r>
                <a:rPr lang="en-US" sz="1400" dirty="0" smtClean="0">
                  <a:latin typeface="Times New Roman"/>
                  <a:cs typeface="Times New Roman"/>
                </a:rPr>
                <a:t>f = 0</a:t>
              </a:r>
              <a:endParaRPr lang="en-US" sz="1400" dirty="0"/>
            </a:p>
          </p:txBody>
        </p:sp>
      </p:grpSp>
      <p:sp>
        <p:nvSpPr>
          <p:cNvPr id="235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3553" name="Picture 1"/>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57201" y="1413399"/>
            <a:ext cx="5029199" cy="72020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534400" cy="762000"/>
          </a:xfrm>
        </p:spPr>
        <p:txBody>
          <a:bodyPr/>
          <a:lstStyle/>
          <a:p>
            <a:r>
              <a:rPr lang="en-US" dirty="0" smtClean="0">
                <a:solidFill>
                  <a:schemeClr val="tx1"/>
                </a:solidFill>
              </a:rPr>
              <a:t>Effect of ports on frequency</a:t>
            </a:r>
            <a:endParaRPr lang="en-US" dirty="0">
              <a:solidFill>
                <a:schemeClr val="tx1"/>
              </a:solidFill>
            </a:endParaRPr>
          </a:p>
        </p:txBody>
      </p:sp>
      <p:sp>
        <p:nvSpPr>
          <p:cNvPr id="3" name="Content Placeholder 2"/>
          <p:cNvSpPr>
            <a:spLocks noGrp="1"/>
          </p:cNvSpPr>
          <p:nvPr>
            <p:ph idx="1"/>
          </p:nvPr>
        </p:nvSpPr>
        <p:spPr>
          <a:xfrm>
            <a:off x="228600" y="914400"/>
            <a:ext cx="7772400" cy="5181600"/>
          </a:xfrm>
        </p:spPr>
        <p:txBody>
          <a:bodyPr/>
          <a:lstStyle/>
          <a:p>
            <a:r>
              <a:rPr lang="en-US" dirty="0" smtClean="0"/>
              <a:t>Omega3p simulation result:</a:t>
            </a:r>
          </a:p>
          <a:p>
            <a:pPr lvl="1"/>
            <a:r>
              <a:rPr lang="en-US" dirty="0" smtClean="0"/>
              <a:t>Port at coupling port position: -40 kHz/port</a:t>
            </a:r>
          </a:p>
          <a:p>
            <a:pPr lvl="1"/>
            <a:r>
              <a:rPr lang="en-US" dirty="0" smtClean="0"/>
              <a:t>Port at end plane: -20 kHz/port (perturbation method -20 kHz/port)</a:t>
            </a:r>
          </a:p>
          <a:p>
            <a:r>
              <a:rPr lang="en-US" dirty="0" smtClean="0"/>
              <a:t>Perturbation method</a:t>
            </a:r>
            <a:r>
              <a:rPr lang="en-US" baseline="30000" dirty="0" smtClean="0"/>
              <a:t>[</a:t>
            </a:r>
            <a:r>
              <a:rPr lang="en-US" baseline="30000" dirty="0" smtClean="0">
                <a:solidFill>
                  <a:srgbClr val="0070C0"/>
                </a:solidFill>
              </a:rPr>
              <a:t>3</a:t>
            </a:r>
            <a:r>
              <a:rPr lang="en-US" baseline="30000" dirty="0" smtClean="0"/>
              <a:t>]</a:t>
            </a:r>
            <a:r>
              <a:rPr lang="en-US" dirty="0" smtClean="0"/>
              <a:t> for circular hole is:</a:t>
            </a:r>
          </a:p>
          <a:p>
            <a:pPr lvl="1"/>
            <a:endParaRPr lang="en-US" dirty="0" smtClean="0"/>
          </a:p>
          <a:p>
            <a:pPr lvl="1"/>
            <a:r>
              <a:rPr lang="en-US" dirty="0" smtClean="0"/>
              <a:t>Port at coupling port position:</a:t>
            </a:r>
          </a:p>
          <a:p>
            <a:pPr lvl="1">
              <a:buNone/>
            </a:pPr>
            <a:r>
              <a:rPr lang="en-US" dirty="0" smtClean="0"/>
              <a:t>	-42 kHz/port</a:t>
            </a:r>
          </a:p>
          <a:p>
            <a:pPr lvl="1"/>
            <a:r>
              <a:rPr lang="en-US" dirty="0" smtClean="0"/>
              <a:t>Port at end plane: -20 kHz/port</a:t>
            </a:r>
            <a:endParaRPr lang="en-US" dirty="0"/>
          </a:p>
        </p:txBody>
      </p:sp>
      <p:pic>
        <p:nvPicPr>
          <p:cNvPr id="1030" name="Picture 6"/>
          <p:cNvPicPr>
            <a:picLocks noChangeAspect="1" noChangeArrowheads="1"/>
          </p:cNvPicPr>
          <p:nvPr/>
        </p:nvPicPr>
        <p:blipFill>
          <a:blip r:embed="rId2" cstate="print"/>
          <a:srcRect/>
          <a:stretch>
            <a:fillRect/>
          </a:stretch>
        </p:blipFill>
        <p:spPr bwMode="auto">
          <a:xfrm>
            <a:off x="609600" y="3048000"/>
            <a:ext cx="2971800" cy="513645"/>
          </a:xfrm>
          <a:prstGeom prst="rect">
            <a:avLst/>
          </a:prstGeom>
          <a:noFill/>
          <a:ln w="9525">
            <a:noFill/>
            <a:miter lim="800000"/>
            <a:headEnd/>
            <a:tailEnd/>
          </a:ln>
        </p:spPr>
      </p:pic>
      <p:pic>
        <p:nvPicPr>
          <p:cNvPr id="1031" name="Picture 7"/>
          <p:cNvPicPr>
            <a:picLocks noChangeAspect="1" noChangeArrowheads="1"/>
          </p:cNvPicPr>
          <p:nvPr/>
        </p:nvPicPr>
        <p:blipFill>
          <a:blip r:embed="rId3" cstate="print"/>
          <a:srcRect/>
          <a:stretch>
            <a:fillRect/>
          </a:stretch>
        </p:blipFill>
        <p:spPr bwMode="auto">
          <a:xfrm>
            <a:off x="5029200" y="3334682"/>
            <a:ext cx="4114800" cy="2989918"/>
          </a:xfrm>
          <a:prstGeom prst="rect">
            <a:avLst/>
          </a:prstGeom>
          <a:noFill/>
          <a:ln w="9525">
            <a:noFill/>
            <a:miter lim="800000"/>
            <a:headEnd/>
            <a:tailEnd/>
          </a:ln>
          <a:effectLst/>
        </p:spPr>
      </p:pic>
      <p:graphicFrame>
        <p:nvGraphicFramePr>
          <p:cNvPr id="16" name="Table 15"/>
          <p:cNvGraphicFramePr>
            <a:graphicFrameLocks noGrp="1"/>
          </p:cNvGraphicFramePr>
          <p:nvPr/>
        </p:nvGraphicFramePr>
        <p:xfrm>
          <a:off x="0" y="4953000"/>
          <a:ext cx="5029198" cy="1371600"/>
        </p:xfrm>
        <a:graphic>
          <a:graphicData uri="http://schemas.openxmlformats.org/drawingml/2006/table">
            <a:tbl>
              <a:tblPr firstRow="1" firstCol="1" bandRow="1">
                <a:tableStyleId>{3C2FFA5D-87B4-456A-9821-1D502468CF0F}</a:tableStyleId>
              </a:tblPr>
              <a:tblGrid>
                <a:gridCol w="663647"/>
                <a:gridCol w="663647"/>
                <a:gridCol w="1233968"/>
                <a:gridCol w="1233968"/>
                <a:gridCol w="1233968"/>
              </a:tblGrid>
              <a:tr h="457200">
                <a:tc>
                  <a:txBody>
                    <a:bodyPr/>
                    <a:lstStyle/>
                    <a:p>
                      <a:pPr algn="ctr" fontAlgn="ctr"/>
                      <a:endParaRPr lang="en-US" sz="1100" b="0" i="0" u="none" strike="noStrike" dirty="0">
                        <a:solidFill>
                          <a:sysClr val="windowText" lastClr="000000"/>
                        </a:solidFill>
                        <a:latin typeface="Calibri"/>
                      </a:endParaRPr>
                    </a:p>
                  </a:txBody>
                  <a:tcPr marL="9525" marR="9525" marT="9525" marB="0" anchor="ctr"/>
                </a:tc>
                <a:tc>
                  <a:txBody>
                    <a:bodyPr/>
                    <a:lstStyle/>
                    <a:p>
                      <a:pPr algn="ctr" fontAlgn="ctr"/>
                      <a:r>
                        <a:rPr lang="en-US" sz="1100" u="none" strike="noStrike" dirty="0" err="1" smtClean="0">
                          <a:solidFill>
                            <a:sysClr val="windowText" lastClr="000000"/>
                          </a:solidFill>
                        </a:rPr>
                        <a:t>Lport</a:t>
                      </a:r>
                      <a:r>
                        <a:rPr lang="en-US" sz="1100" u="none" strike="noStrike" baseline="0" dirty="0" smtClean="0">
                          <a:solidFill>
                            <a:sysClr val="windowText" lastClr="000000"/>
                          </a:solidFill>
                        </a:rPr>
                        <a:t> </a:t>
                      </a:r>
                      <a:r>
                        <a:rPr lang="en-US" sz="1100" u="none" strike="noStrike" dirty="0" smtClean="0">
                          <a:solidFill>
                            <a:sysClr val="windowText" lastClr="000000"/>
                          </a:solidFill>
                        </a:rPr>
                        <a:t>[mm</a:t>
                      </a:r>
                      <a:r>
                        <a:rPr lang="en-US" sz="1100" u="none" strike="noStrike" dirty="0">
                          <a:solidFill>
                            <a:sysClr val="windowText" lastClr="000000"/>
                          </a:solidFill>
                        </a:rPr>
                        <a:t>]</a:t>
                      </a:r>
                      <a:endParaRPr lang="en-US" sz="1100" b="0" i="0" u="none" strike="noStrike" dirty="0">
                        <a:solidFill>
                          <a:sysClr val="windowText" lastClr="000000"/>
                        </a:solidFill>
                        <a:latin typeface="Calibri"/>
                      </a:endParaRPr>
                    </a:p>
                  </a:txBody>
                  <a:tcPr marL="9525" marR="9525" marT="9525" marB="0" anchor="ctr"/>
                </a:tc>
                <a:tc>
                  <a:txBody>
                    <a:bodyPr/>
                    <a:lstStyle/>
                    <a:p>
                      <a:pPr algn="ctr" fontAlgn="ctr"/>
                      <a:r>
                        <a:rPr lang="da-DK" sz="1100" u="none" strike="noStrike" dirty="0">
                          <a:solidFill>
                            <a:sysClr val="windowText" lastClr="000000"/>
                          </a:solidFill>
                        </a:rPr>
                        <a:t>E at port at </a:t>
                      </a:r>
                      <a:r>
                        <a:rPr lang="da-DK" sz="1100" u="none" strike="noStrike" dirty="0" smtClean="0">
                          <a:solidFill>
                            <a:sysClr val="windowText" lastClr="000000"/>
                          </a:solidFill>
                        </a:rPr>
                        <a:t>9MV </a:t>
                      </a:r>
                      <a:r>
                        <a:rPr lang="da-DK" sz="1100" u="none" strike="noStrike" dirty="0">
                          <a:solidFill>
                            <a:sysClr val="windowText" lastClr="000000"/>
                          </a:solidFill>
                        </a:rPr>
                        <a:t>[MV/m]</a:t>
                      </a:r>
                      <a:endParaRPr lang="da-DK" sz="1100" b="0" i="0" u="none" strike="noStrike" dirty="0">
                        <a:solidFill>
                          <a:sysClr val="windowText" lastClr="000000"/>
                        </a:solidFill>
                        <a:latin typeface="Calibri"/>
                      </a:endParaRPr>
                    </a:p>
                  </a:txBody>
                  <a:tcPr marL="9525" marR="9525" marT="9525" marB="0" anchor="ctr"/>
                </a:tc>
                <a:tc>
                  <a:txBody>
                    <a:bodyPr/>
                    <a:lstStyle/>
                    <a:p>
                      <a:pPr algn="ctr" fontAlgn="ctr"/>
                      <a:r>
                        <a:rPr lang="da-DK" sz="1100" u="none" strike="noStrike" dirty="0">
                          <a:solidFill>
                            <a:sysClr val="windowText" lastClr="000000"/>
                          </a:solidFill>
                        </a:rPr>
                        <a:t>B at port at </a:t>
                      </a:r>
                      <a:r>
                        <a:rPr lang="da-DK" sz="1100" u="none" strike="noStrike" dirty="0" smtClean="0">
                          <a:solidFill>
                            <a:sysClr val="windowText" lastClr="000000"/>
                          </a:solidFill>
                        </a:rPr>
                        <a:t>9MV </a:t>
                      </a:r>
                      <a:r>
                        <a:rPr lang="da-DK" sz="1100" u="none" strike="noStrike" dirty="0">
                          <a:solidFill>
                            <a:sysClr val="windowText" lastClr="000000"/>
                          </a:solidFill>
                        </a:rPr>
                        <a:t>[mT]</a:t>
                      </a:r>
                      <a:endParaRPr lang="da-DK" sz="1100" b="0" i="0" u="none" strike="noStrike" dirty="0">
                        <a:solidFill>
                          <a:sysClr val="windowText" lastClr="000000"/>
                        </a:solidFill>
                        <a:latin typeface="Calibri"/>
                      </a:endParaRPr>
                    </a:p>
                  </a:txBody>
                  <a:tcPr marL="9525" marR="9525" marT="9525" marB="0" anchor="ctr"/>
                </a:tc>
                <a:tc>
                  <a:txBody>
                    <a:bodyPr/>
                    <a:lstStyle/>
                    <a:p>
                      <a:pPr algn="ctr" fontAlgn="ctr"/>
                      <a:r>
                        <a:rPr lang="da-DK" sz="1100" u="none" strike="noStrike" dirty="0">
                          <a:solidFill>
                            <a:sysClr val="windowText" lastClr="000000"/>
                          </a:solidFill>
                        </a:rPr>
                        <a:t>B at flange at </a:t>
                      </a:r>
                      <a:r>
                        <a:rPr lang="da-DK" sz="1100" u="none" strike="noStrike" dirty="0" smtClean="0">
                          <a:solidFill>
                            <a:sysClr val="windowText" lastClr="000000"/>
                          </a:solidFill>
                        </a:rPr>
                        <a:t>9MV </a:t>
                      </a:r>
                      <a:r>
                        <a:rPr lang="da-DK" sz="1100" u="none" strike="noStrike" dirty="0">
                          <a:solidFill>
                            <a:sysClr val="windowText" lastClr="000000"/>
                          </a:solidFill>
                        </a:rPr>
                        <a:t>[mT]</a:t>
                      </a:r>
                      <a:endParaRPr lang="da-DK" sz="1100" b="0" i="0" u="none" strike="noStrike" dirty="0">
                        <a:solidFill>
                          <a:sysClr val="windowText" lastClr="000000"/>
                        </a:solidFill>
                        <a:latin typeface="Calibri"/>
                      </a:endParaRPr>
                    </a:p>
                  </a:txBody>
                  <a:tcPr marL="9525" marR="9525" marT="9525" marB="0" anchor="ctr"/>
                </a:tc>
              </a:tr>
              <a:tr h="228600">
                <a:tc rowSpan="2">
                  <a:txBody>
                    <a:bodyPr/>
                    <a:lstStyle/>
                    <a:p>
                      <a:pPr algn="ctr" fontAlgn="b"/>
                      <a:r>
                        <a:rPr lang="en-US" sz="1100" u="none" strike="noStrike" dirty="0" smtClean="0">
                          <a:solidFill>
                            <a:sysClr val="windowText" lastClr="000000"/>
                          </a:solidFill>
                        </a:rPr>
                        <a:t>SNS-type</a:t>
                      </a:r>
                      <a:endParaRPr lang="en-US" sz="1100" b="0" i="0" u="none" strike="noStrike" dirty="0" smtClean="0">
                        <a:solidFill>
                          <a:sysClr val="windowText" lastClr="000000"/>
                        </a:solidFill>
                        <a:latin typeface="Calibri"/>
                      </a:endParaRPr>
                    </a:p>
                  </a:txBody>
                  <a:tcPr marL="9525" marR="9525" marT="9525" marB="0" anchor="ctr"/>
                </a:tc>
                <a:tc>
                  <a:txBody>
                    <a:bodyPr/>
                    <a:lstStyle/>
                    <a:p>
                      <a:pPr algn="ctr" fontAlgn="b"/>
                      <a:r>
                        <a:rPr lang="en-US" sz="1100" u="none" strike="noStrike" dirty="0" smtClean="0">
                          <a:solidFill>
                            <a:sysClr val="windowText" lastClr="000000"/>
                          </a:solidFill>
                        </a:rPr>
                        <a:t>50</a:t>
                      </a:r>
                      <a:endParaRPr lang="en-US" sz="1100" b="0" i="0" u="none" strike="noStrike" dirty="0">
                        <a:solidFill>
                          <a:sysClr val="windowText" lastClr="000000"/>
                        </a:solidFill>
                        <a:latin typeface="Calibri"/>
                      </a:endParaRPr>
                    </a:p>
                  </a:txBody>
                  <a:tcPr marL="9525" marR="9525" marT="9525" marB="0" anchor="ctr"/>
                </a:tc>
                <a:tc rowSpan="2">
                  <a:txBody>
                    <a:bodyPr/>
                    <a:lstStyle/>
                    <a:p>
                      <a:pPr algn="ctr" fontAlgn="b"/>
                      <a:r>
                        <a:rPr lang="en-US" sz="1100" u="none" strike="noStrike" dirty="0">
                          <a:solidFill>
                            <a:sysClr val="windowText" lastClr="000000"/>
                          </a:solidFill>
                        </a:rPr>
                        <a:t> </a:t>
                      </a:r>
                      <a:r>
                        <a:rPr lang="en-US" sz="1100" u="none" strike="noStrike" dirty="0" smtClean="0">
                          <a:solidFill>
                            <a:sysClr val="windowText" lastClr="000000"/>
                          </a:solidFill>
                        </a:rPr>
                        <a:t>1.7</a:t>
                      </a:r>
                      <a:endParaRPr lang="en-US" sz="1100" b="0" i="0" u="none" strike="noStrike" dirty="0">
                        <a:solidFill>
                          <a:sysClr val="windowText" lastClr="000000"/>
                        </a:solidFill>
                        <a:latin typeface="Calibri"/>
                      </a:endParaRPr>
                    </a:p>
                  </a:txBody>
                  <a:tcPr marL="9525" marR="9525" marT="9525" marB="0" anchor="ctr"/>
                </a:tc>
                <a:tc rowSpan="2">
                  <a:txBody>
                    <a:bodyPr/>
                    <a:lstStyle/>
                    <a:p>
                      <a:pPr algn="ctr" fontAlgn="b"/>
                      <a:r>
                        <a:rPr lang="en-US" sz="1100" b="0" i="0" u="none" strike="noStrike" dirty="0" smtClean="0">
                          <a:solidFill>
                            <a:sysClr val="windowText" lastClr="000000"/>
                          </a:solidFill>
                          <a:latin typeface="Calibri"/>
                        </a:rPr>
                        <a:t>40</a:t>
                      </a:r>
                      <a:endParaRPr lang="en-US" sz="1100" b="0" i="0" u="none" strike="noStrike" dirty="0">
                        <a:solidFill>
                          <a:sysClr val="windowText" lastClr="000000"/>
                        </a:solidFill>
                        <a:latin typeface="Calibri"/>
                      </a:endParaRPr>
                    </a:p>
                  </a:txBody>
                  <a:tcPr marL="9525" marR="9525" marT="9525" marB="0" anchor="ctr"/>
                </a:tc>
                <a:tc>
                  <a:txBody>
                    <a:bodyPr/>
                    <a:lstStyle/>
                    <a:p>
                      <a:pPr algn="ctr" fontAlgn="b"/>
                      <a:r>
                        <a:rPr lang="en-US" sz="1100" u="none" strike="noStrike" dirty="0" smtClean="0">
                          <a:solidFill>
                            <a:sysClr val="windowText" lastClr="000000"/>
                          </a:solidFill>
                        </a:rPr>
                        <a:t>3.8</a:t>
                      </a:r>
                      <a:endParaRPr lang="en-US" sz="1100" b="0" i="0" u="none" strike="noStrike" dirty="0">
                        <a:solidFill>
                          <a:sysClr val="windowText" lastClr="000000"/>
                        </a:solidFill>
                        <a:latin typeface="Calibri"/>
                      </a:endParaRPr>
                    </a:p>
                  </a:txBody>
                  <a:tcPr marL="9525" marR="9525" marT="9525" marB="0" anchor="ctr"/>
                </a:tc>
              </a:tr>
              <a:tr h="228600">
                <a:tc vMerge="1">
                  <a:txBody>
                    <a:bodyPr/>
                    <a:lstStyle/>
                    <a:p>
                      <a:pPr algn="ctr" fontAlgn="b"/>
                      <a:endParaRPr lang="en-US" sz="1100" b="0" i="0" u="none" strike="noStrike" dirty="0" smtClean="0">
                        <a:solidFill>
                          <a:srgbClr val="000000"/>
                        </a:solidFill>
                        <a:latin typeface="Calibri"/>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u="none" strike="noStrike" dirty="0" smtClean="0">
                          <a:solidFill>
                            <a:sysClr val="windowText" lastClr="000000"/>
                          </a:solidFill>
                        </a:rPr>
                        <a:t>70</a:t>
                      </a:r>
                      <a:endParaRPr lang="en-US" sz="1100" b="0" i="0" u="none" strike="noStrike" dirty="0">
                        <a:solidFill>
                          <a:sysClr val="windowText" lastClr="000000"/>
                        </a:solidFill>
                        <a:latin typeface="Calibri"/>
                      </a:endParaRPr>
                    </a:p>
                  </a:txBody>
                  <a:tcPr marL="9525" marR="9525" marT="9525" marB="0" anchor="ctr"/>
                </a:tc>
                <a:tc vMerge="1">
                  <a:txBody>
                    <a:bodyPr/>
                    <a:lstStyle/>
                    <a:p>
                      <a:pPr algn="ctr" fontAlgn="b"/>
                      <a:endParaRPr lang="en-US" sz="1100" b="0" i="0" u="none" strike="noStrike" dirty="0">
                        <a:solidFill>
                          <a:sysClr val="windowText" lastClr="000000"/>
                        </a:solidFill>
                        <a:latin typeface="Calibri"/>
                      </a:endParaRPr>
                    </a:p>
                  </a:txBody>
                  <a:tcPr marL="9525" marR="9525" marT="9525" marB="0" anchor="ctr"/>
                </a:tc>
                <a:tc vMerge="1">
                  <a:txBody>
                    <a:bodyPr/>
                    <a:lstStyle/>
                    <a:p>
                      <a:pPr algn="ctr" fontAlgn="b"/>
                      <a:endParaRPr lang="en-US" sz="1100" b="0" i="0" u="none" strike="noStrike" dirty="0">
                        <a:solidFill>
                          <a:sysClr val="windowText" lastClr="000000"/>
                        </a:solidFill>
                        <a:latin typeface="Calibri"/>
                      </a:endParaRPr>
                    </a:p>
                  </a:txBody>
                  <a:tcPr marL="9525" marR="9525" marT="9525" marB="0" anchor="ctr"/>
                </a:tc>
                <a:tc>
                  <a:txBody>
                    <a:bodyPr/>
                    <a:lstStyle/>
                    <a:p>
                      <a:pPr algn="ctr" fontAlgn="b"/>
                      <a:r>
                        <a:rPr lang="en-US" sz="1100" b="0" i="0" u="none" strike="noStrike" dirty="0" smtClean="0">
                          <a:solidFill>
                            <a:sysClr val="windowText" lastClr="000000"/>
                          </a:solidFill>
                          <a:latin typeface="Calibri"/>
                        </a:rPr>
                        <a:t>1.4</a:t>
                      </a:r>
                      <a:endParaRPr lang="en-US" sz="1100" b="0" i="0" u="none" strike="noStrike" dirty="0">
                        <a:solidFill>
                          <a:sysClr val="windowText" lastClr="000000"/>
                        </a:solidFill>
                        <a:latin typeface="Calibri"/>
                      </a:endParaRPr>
                    </a:p>
                  </a:txBody>
                  <a:tcPr marL="9525" marR="9525" marT="9525" marB="0" anchor="ctr"/>
                </a:tc>
              </a:tr>
              <a:tr h="228600">
                <a:tc rowSpan="2">
                  <a:txBody>
                    <a:bodyPr/>
                    <a:lstStyle/>
                    <a:p>
                      <a:pPr algn="ctr" fontAlgn="b"/>
                      <a:r>
                        <a:rPr lang="en-US" sz="1100" u="none" strike="noStrike" dirty="0" smtClean="0">
                          <a:solidFill>
                            <a:sysClr val="windowText" lastClr="000000"/>
                          </a:solidFill>
                        </a:rPr>
                        <a:t>End plate</a:t>
                      </a:r>
                      <a:endParaRPr lang="en-US" sz="1100" b="0" i="0" u="none" strike="noStrike" dirty="0">
                        <a:solidFill>
                          <a:sysClr val="windowText" lastClr="000000"/>
                        </a:solidFill>
                        <a:latin typeface="Calibri"/>
                      </a:endParaRPr>
                    </a:p>
                  </a:txBody>
                  <a:tcPr marL="9525" marR="9525" marT="9525" marB="0" anchor="ctr"/>
                </a:tc>
                <a:tc>
                  <a:txBody>
                    <a:bodyPr/>
                    <a:lstStyle/>
                    <a:p>
                      <a:pPr algn="ctr" fontAlgn="b"/>
                      <a:r>
                        <a:rPr lang="en-US" sz="1100" b="0" i="0" u="none" strike="noStrike" dirty="0" smtClean="0">
                          <a:solidFill>
                            <a:sysClr val="windowText" lastClr="000000"/>
                          </a:solidFill>
                          <a:latin typeface="+mn-lt"/>
                        </a:rPr>
                        <a:t>50</a:t>
                      </a:r>
                      <a:endParaRPr lang="en-US" sz="1100" b="0" i="0" u="none" strike="noStrike" dirty="0">
                        <a:solidFill>
                          <a:sysClr val="windowText" lastClr="000000"/>
                        </a:solidFill>
                        <a:latin typeface="Calibri"/>
                      </a:endParaRPr>
                    </a:p>
                  </a:txBody>
                  <a:tcPr marL="9525" marR="9525" marT="9525" marB="0" anchor="ctr"/>
                </a:tc>
                <a:tc rowSpan="2">
                  <a:txBody>
                    <a:bodyPr/>
                    <a:lstStyle/>
                    <a:p>
                      <a:pPr algn="ctr" fontAlgn="b"/>
                      <a:r>
                        <a:rPr lang="en-US" sz="1100" u="none" strike="noStrike" dirty="0" smtClean="0">
                          <a:solidFill>
                            <a:sysClr val="windowText" lastClr="000000"/>
                          </a:solidFill>
                        </a:rPr>
                        <a:t>6.4</a:t>
                      </a:r>
                      <a:endParaRPr lang="en-US" sz="1100" b="0" i="0" u="none" strike="noStrike" dirty="0">
                        <a:solidFill>
                          <a:sysClr val="windowText" lastClr="000000"/>
                        </a:solidFill>
                        <a:latin typeface="Calibri"/>
                      </a:endParaRPr>
                    </a:p>
                  </a:txBody>
                  <a:tcPr marL="9525" marR="9525" marT="9525" marB="0" anchor="ctr"/>
                </a:tc>
                <a:tc rowSpan="2">
                  <a:txBody>
                    <a:bodyPr/>
                    <a:lstStyle/>
                    <a:p>
                      <a:pPr algn="ctr" fontAlgn="b"/>
                      <a:r>
                        <a:rPr lang="en-US" sz="1100" u="none" strike="noStrike" dirty="0" smtClean="0">
                          <a:solidFill>
                            <a:sysClr val="windowText" lastClr="000000"/>
                          </a:solidFill>
                        </a:rPr>
                        <a:t>54</a:t>
                      </a:r>
                      <a:endParaRPr lang="en-US" sz="1100" b="0" i="0" u="none" strike="noStrike" dirty="0">
                        <a:solidFill>
                          <a:sysClr val="windowText" lastClr="000000"/>
                        </a:solidFill>
                        <a:latin typeface="Calibri"/>
                      </a:endParaRPr>
                    </a:p>
                  </a:txBody>
                  <a:tcPr marL="9525" marR="9525" marT="9525" marB="0" anchor="ctr"/>
                </a:tc>
                <a:tc>
                  <a:txBody>
                    <a:bodyPr/>
                    <a:lstStyle/>
                    <a:p>
                      <a:pPr algn="ctr" fontAlgn="b"/>
                      <a:r>
                        <a:rPr lang="en-US" sz="1100" u="none" strike="noStrike" dirty="0" smtClean="0">
                          <a:solidFill>
                            <a:sysClr val="windowText" lastClr="000000"/>
                          </a:solidFill>
                        </a:rPr>
                        <a:t>1.5</a:t>
                      </a:r>
                      <a:endParaRPr lang="en-US" sz="1100" b="0" i="0" u="none" strike="noStrike" dirty="0">
                        <a:solidFill>
                          <a:sysClr val="windowText" lastClr="000000"/>
                        </a:solidFill>
                        <a:latin typeface="Calibri"/>
                      </a:endParaRPr>
                    </a:p>
                  </a:txBody>
                  <a:tcPr marL="9525" marR="9525" marT="9525" marB="0" anchor="ctr"/>
                </a:tc>
              </a:tr>
              <a:tr h="228600">
                <a:tc vMerge="1">
                  <a:txBody>
                    <a:bodyPr/>
                    <a:lstStyle/>
                    <a:p>
                      <a:pPr algn="ctr" fontAlgn="b"/>
                      <a:endParaRPr lang="en-US" sz="1100" b="0" i="0" u="none" strike="noStrike" dirty="0">
                        <a:solidFill>
                          <a:srgbClr val="000000"/>
                        </a:solidFill>
                        <a:latin typeface="Calibri"/>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CC"/>
                    </a:solidFill>
                  </a:tcPr>
                </a:tc>
                <a:tc>
                  <a:txBody>
                    <a:bodyPr/>
                    <a:lstStyle/>
                    <a:p>
                      <a:pPr algn="ctr" fontAlgn="b"/>
                      <a:r>
                        <a:rPr lang="en-US" sz="1100" b="0" i="0" u="none" strike="noStrike" dirty="0" smtClean="0">
                          <a:solidFill>
                            <a:sysClr val="windowText" lastClr="000000"/>
                          </a:solidFill>
                          <a:latin typeface="+mn-lt"/>
                        </a:rPr>
                        <a:t>70</a:t>
                      </a:r>
                      <a:endParaRPr lang="en-US" sz="1100" b="0" i="0" u="none" strike="noStrike" dirty="0">
                        <a:solidFill>
                          <a:sysClr val="windowText" lastClr="000000"/>
                        </a:solidFill>
                        <a:latin typeface="Calibri"/>
                      </a:endParaRPr>
                    </a:p>
                  </a:txBody>
                  <a:tcPr marL="9525" marR="9525" marT="9525" marB="0" anchor="ctr"/>
                </a:tc>
                <a:tc vMerge="1">
                  <a:txBody>
                    <a:bodyPr/>
                    <a:lstStyle/>
                    <a:p>
                      <a:pPr algn="ctr" fontAlgn="b"/>
                      <a:endParaRPr lang="en-US" sz="1100" b="0" i="0" u="none" strike="noStrike" dirty="0">
                        <a:solidFill>
                          <a:sysClr val="windowText" lastClr="000000"/>
                        </a:solidFill>
                        <a:latin typeface="Calibri"/>
                      </a:endParaRPr>
                    </a:p>
                  </a:txBody>
                  <a:tcPr marL="9525" marR="9525" marT="9525" marB="0" anchor="ctr"/>
                </a:tc>
                <a:tc vMerge="1">
                  <a:txBody>
                    <a:bodyPr/>
                    <a:lstStyle/>
                    <a:p>
                      <a:pPr algn="ctr" fontAlgn="b"/>
                      <a:endParaRPr lang="en-US" sz="1100" b="0" i="0" u="none" strike="noStrike" dirty="0">
                        <a:solidFill>
                          <a:sysClr val="windowText" lastClr="000000"/>
                        </a:solidFill>
                        <a:latin typeface="Calibri"/>
                      </a:endParaRPr>
                    </a:p>
                  </a:txBody>
                  <a:tcPr marL="9525" marR="9525" marT="9525" marB="0" anchor="ctr"/>
                </a:tc>
                <a:tc>
                  <a:txBody>
                    <a:bodyPr/>
                    <a:lstStyle/>
                    <a:p>
                      <a:pPr algn="ctr" fontAlgn="b"/>
                      <a:r>
                        <a:rPr lang="en-US" sz="1100" u="none" strike="noStrike" dirty="0" smtClean="0">
                          <a:solidFill>
                            <a:sysClr val="windowText" lastClr="000000"/>
                          </a:solidFill>
                        </a:rPr>
                        <a:t>0.3</a:t>
                      </a:r>
                      <a:endParaRPr lang="en-US" sz="1100" b="0" i="0" u="none" strike="noStrike" dirty="0">
                        <a:solidFill>
                          <a:sysClr val="windowText" lastClr="000000"/>
                        </a:solidFill>
                        <a:latin typeface="Calibri"/>
                      </a:endParaRPr>
                    </a:p>
                  </a:txBody>
                  <a:tcPr marL="9525" marR="9525" marT="9525" marB="0" anchor="ct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534400" cy="762000"/>
          </a:xfrm>
        </p:spPr>
        <p:txBody>
          <a:bodyPr/>
          <a:lstStyle/>
          <a:p>
            <a:r>
              <a:rPr lang="en-US" dirty="0" smtClean="0">
                <a:solidFill>
                  <a:schemeClr val="tx1"/>
                </a:solidFill>
              </a:rPr>
              <a:t>Effect of etching on frequency </a:t>
            </a:r>
            <a:endParaRPr lang="en-US" dirty="0">
              <a:solidFill>
                <a:schemeClr val="tx1"/>
              </a:solidFill>
            </a:endParaRPr>
          </a:p>
        </p:txBody>
      </p:sp>
      <p:sp>
        <p:nvSpPr>
          <p:cNvPr id="3" name="Content Placeholder 2"/>
          <p:cNvSpPr>
            <a:spLocks noGrp="1"/>
          </p:cNvSpPr>
          <p:nvPr>
            <p:ph idx="1"/>
          </p:nvPr>
        </p:nvSpPr>
        <p:spPr>
          <a:xfrm>
            <a:off x="228600" y="838200"/>
            <a:ext cx="8001000" cy="5486400"/>
          </a:xfrm>
        </p:spPr>
        <p:txBody>
          <a:bodyPr/>
          <a:lstStyle/>
          <a:p>
            <a:r>
              <a:rPr lang="en-US" dirty="0" smtClean="0"/>
              <a:t>Perturbation method for </a:t>
            </a:r>
            <a:r>
              <a:rPr lang="en-US" b="1" dirty="0" smtClean="0"/>
              <a:t>uniform</a:t>
            </a:r>
            <a:r>
              <a:rPr lang="en-US" dirty="0" smtClean="0"/>
              <a:t> surface removal:</a:t>
            </a:r>
          </a:p>
          <a:p>
            <a:pPr lvl="1"/>
            <a:endParaRPr lang="en-US" dirty="0" smtClean="0"/>
          </a:p>
          <a:p>
            <a:pPr lvl="1"/>
            <a:endParaRPr lang="en-US" dirty="0" smtClean="0"/>
          </a:p>
          <a:p>
            <a:pPr lvl="1"/>
            <a:endParaRPr lang="en-US" dirty="0" smtClean="0"/>
          </a:p>
          <a:p>
            <a:pPr lvl="1"/>
            <a:r>
              <a:rPr lang="en-US" dirty="0" smtClean="0"/>
              <a:t>Define </a:t>
            </a:r>
            <a:r>
              <a:rPr lang="en-US" b="1" dirty="0" err="1" smtClean="0"/>
              <a:t>dL</a:t>
            </a:r>
            <a:r>
              <a:rPr lang="en-US" b="1" dirty="0" smtClean="0"/>
              <a:t>&gt;0</a:t>
            </a:r>
            <a:r>
              <a:rPr lang="en-US" dirty="0" smtClean="0"/>
              <a:t> for moving towards </a:t>
            </a:r>
            <a:r>
              <a:rPr lang="en-US" b="1" dirty="0" smtClean="0"/>
              <a:t>inside</a:t>
            </a:r>
            <a:r>
              <a:rPr lang="en-US" dirty="0" smtClean="0"/>
              <a:t> the cavity</a:t>
            </a:r>
          </a:p>
          <a:p>
            <a:pPr lvl="1"/>
            <a:r>
              <a:rPr lang="en-US" dirty="0" smtClean="0"/>
              <a:t>a = 3.0 [m</a:t>
            </a:r>
            <a:r>
              <a:rPr lang="en-US" baseline="30000" dirty="0" smtClean="0"/>
              <a:t>-1</a:t>
            </a:r>
            <a:r>
              <a:rPr lang="en-US" dirty="0" smtClean="0"/>
              <a:t>] for the spoke cavity (by HFSS)</a:t>
            </a:r>
          </a:p>
          <a:p>
            <a:pPr lvl="1">
              <a:buNone/>
            </a:pPr>
            <a:r>
              <a:rPr lang="en-US" b="1" dirty="0" smtClean="0"/>
              <a:t>	H field dominates</a:t>
            </a:r>
          </a:p>
          <a:p>
            <a:pPr lvl="1"/>
            <a:r>
              <a:rPr lang="en-US" dirty="0" err="1" smtClean="0"/>
              <a:t>ai</a:t>
            </a:r>
            <a:r>
              <a:rPr lang="en-US" dirty="0" smtClean="0"/>
              <a:t> can be seen as the surface</a:t>
            </a:r>
          </a:p>
          <a:p>
            <a:pPr lvl="1">
              <a:buNone/>
            </a:pPr>
            <a:r>
              <a:rPr lang="en-US" dirty="0" smtClean="0"/>
              <a:t>	local frequency sensitivity, </a:t>
            </a:r>
          </a:p>
          <a:p>
            <a:pPr lvl="1">
              <a:buNone/>
            </a:pPr>
            <a:r>
              <a:rPr lang="en-US" dirty="0" smtClean="0"/>
              <a:t>	and is a reference for tuning</a:t>
            </a:r>
          </a:p>
          <a:p>
            <a:pPr lvl="1">
              <a:buNone/>
            </a:pPr>
            <a:r>
              <a:rPr lang="en-US" dirty="0" smtClean="0"/>
              <a:t>	and stiffening ring design</a:t>
            </a:r>
          </a:p>
          <a:p>
            <a:pPr lvl="1">
              <a:buNone/>
            </a:pPr>
            <a:endParaRPr lang="en-US" sz="800" dirty="0" smtClean="0"/>
          </a:p>
          <a:p>
            <a:pPr marL="457200" indent="-457200"/>
            <a:r>
              <a:rPr lang="en-US" dirty="0" smtClean="0"/>
              <a:t>By offsetting surface in omega3p gives -152 kHz at 150 </a:t>
            </a:r>
            <a:r>
              <a:rPr lang="el-GR" dirty="0" smtClean="0"/>
              <a:t>μ</a:t>
            </a:r>
            <a:r>
              <a:rPr lang="en-US" dirty="0" smtClean="0"/>
              <a:t>m</a:t>
            </a:r>
          </a:p>
        </p:txBody>
      </p:sp>
      <p:pic>
        <p:nvPicPr>
          <p:cNvPr id="2052" name="Picture 4"/>
          <p:cNvPicPr>
            <a:picLocks noChangeAspect="1" noChangeArrowheads="1"/>
          </p:cNvPicPr>
          <p:nvPr/>
        </p:nvPicPr>
        <p:blipFill>
          <a:blip r:embed="rId2" cstate="print"/>
          <a:srcRect/>
          <a:stretch>
            <a:fillRect/>
          </a:stretch>
        </p:blipFill>
        <p:spPr bwMode="auto">
          <a:xfrm>
            <a:off x="609600" y="1371600"/>
            <a:ext cx="3925824" cy="1066800"/>
          </a:xfrm>
          <a:prstGeom prst="rect">
            <a:avLst/>
          </a:prstGeom>
          <a:noFill/>
          <a:ln w="9525">
            <a:noFill/>
            <a:miter lim="800000"/>
            <a:headEnd/>
            <a:tailEnd/>
          </a:ln>
        </p:spPr>
      </p:pic>
      <p:graphicFrame>
        <p:nvGraphicFramePr>
          <p:cNvPr id="11" name="Table 10"/>
          <p:cNvGraphicFramePr>
            <a:graphicFrameLocks noGrp="1"/>
          </p:cNvGraphicFramePr>
          <p:nvPr/>
        </p:nvGraphicFramePr>
        <p:xfrm>
          <a:off x="5029200" y="1371600"/>
          <a:ext cx="3848100" cy="1143000"/>
        </p:xfrm>
        <a:graphic>
          <a:graphicData uri="http://schemas.openxmlformats.org/drawingml/2006/table">
            <a:tbl>
              <a:tblPr firstRow="1" bandRow="1">
                <a:tableStyleId>{3C2FFA5D-87B4-456A-9821-1D502468CF0F}</a:tableStyleId>
              </a:tblPr>
              <a:tblGrid>
                <a:gridCol w="1282700"/>
                <a:gridCol w="1282700"/>
                <a:gridCol w="1282700"/>
              </a:tblGrid>
              <a:tr h="190500">
                <a:tc>
                  <a:txBody>
                    <a:bodyPr/>
                    <a:lstStyle/>
                    <a:p>
                      <a:pPr algn="ctr" fontAlgn="b"/>
                      <a:r>
                        <a:rPr lang="en-US" sz="1100" u="none" strike="noStrike" dirty="0">
                          <a:solidFill>
                            <a:sysClr val="windowText" lastClr="000000"/>
                          </a:solidFill>
                        </a:rPr>
                        <a:t>Etching depth [</a:t>
                      </a:r>
                      <a:r>
                        <a:rPr lang="el-GR" sz="1100" u="none" strike="noStrike" dirty="0">
                          <a:solidFill>
                            <a:sysClr val="windowText" lastClr="000000"/>
                          </a:solidFill>
                        </a:rPr>
                        <a:t>μ</a:t>
                      </a:r>
                      <a:r>
                        <a:rPr lang="en-US" sz="1100" u="none" strike="noStrike" dirty="0">
                          <a:solidFill>
                            <a:sysClr val="windowText" lastClr="000000"/>
                          </a:solidFill>
                        </a:rPr>
                        <a:t>m]</a:t>
                      </a:r>
                      <a:endParaRPr lang="en-US" sz="1100" b="0" i="0" u="none" strike="noStrike" dirty="0">
                        <a:solidFill>
                          <a:sysClr val="windowText" lastClr="000000"/>
                        </a:solidFill>
                        <a:latin typeface="Calibri"/>
                      </a:endParaRPr>
                    </a:p>
                  </a:txBody>
                  <a:tcPr marL="9525" marR="9525" marT="9525" marB="0" anchor="ctr"/>
                </a:tc>
                <a:tc>
                  <a:txBody>
                    <a:bodyPr/>
                    <a:lstStyle/>
                    <a:p>
                      <a:pPr algn="ctr" fontAlgn="b"/>
                      <a:r>
                        <a:rPr lang="en-US" sz="1100" u="none" strike="noStrike">
                          <a:solidFill>
                            <a:sysClr val="windowText" lastClr="000000"/>
                          </a:solidFill>
                        </a:rPr>
                        <a:t>df/f</a:t>
                      </a:r>
                      <a:endParaRPr lang="en-US" sz="1100" b="0" i="0" u="none" strike="noStrike">
                        <a:solidFill>
                          <a:sysClr val="windowText" lastClr="000000"/>
                        </a:solidFill>
                        <a:latin typeface="Calibri"/>
                      </a:endParaRPr>
                    </a:p>
                  </a:txBody>
                  <a:tcPr marL="9525" marR="9525" marT="9525" marB="0" anchor="ctr"/>
                </a:tc>
                <a:tc>
                  <a:txBody>
                    <a:bodyPr/>
                    <a:lstStyle/>
                    <a:p>
                      <a:pPr algn="ctr" fontAlgn="b"/>
                      <a:r>
                        <a:rPr lang="en-US" sz="1100" u="none" strike="noStrike" dirty="0" err="1">
                          <a:solidFill>
                            <a:sysClr val="windowText" lastClr="000000"/>
                          </a:solidFill>
                        </a:rPr>
                        <a:t>df</a:t>
                      </a:r>
                      <a:r>
                        <a:rPr lang="en-US" sz="1100" u="none" strike="noStrike" dirty="0">
                          <a:solidFill>
                            <a:sysClr val="windowText" lastClr="000000"/>
                          </a:solidFill>
                        </a:rPr>
                        <a:t> [kHz]</a:t>
                      </a:r>
                      <a:endParaRPr lang="en-US" sz="1100" b="0" i="0" u="none" strike="noStrike" dirty="0">
                        <a:solidFill>
                          <a:sysClr val="windowText" lastClr="000000"/>
                        </a:solidFill>
                        <a:latin typeface="Calibri"/>
                      </a:endParaRPr>
                    </a:p>
                  </a:txBody>
                  <a:tcPr marL="9525" marR="9525" marT="9525" marB="0" anchor="ctr"/>
                </a:tc>
              </a:tr>
              <a:tr h="190500">
                <a:tc>
                  <a:txBody>
                    <a:bodyPr/>
                    <a:lstStyle/>
                    <a:p>
                      <a:pPr algn="ctr" rtl="0" fontAlgn="b"/>
                      <a:r>
                        <a:rPr lang="en-US" sz="1100" u="none" strike="noStrike">
                          <a:solidFill>
                            <a:sysClr val="windowText" lastClr="000000"/>
                          </a:solidFill>
                        </a:rPr>
                        <a:t>10</a:t>
                      </a:r>
                      <a:endParaRPr lang="en-US" sz="1100" b="0" i="0" u="none" strike="noStrike">
                        <a:solidFill>
                          <a:sysClr val="windowText" lastClr="000000"/>
                        </a:solidFill>
                        <a:latin typeface="Times"/>
                      </a:endParaRPr>
                    </a:p>
                  </a:txBody>
                  <a:tcPr marL="9525" marR="9525" marT="9525" marB="0" anchor="b"/>
                </a:tc>
                <a:tc>
                  <a:txBody>
                    <a:bodyPr/>
                    <a:lstStyle/>
                    <a:p>
                      <a:pPr algn="ctr" rtl="0" fontAlgn="b"/>
                      <a:r>
                        <a:rPr lang="en-US" sz="1100" u="none" strike="noStrike">
                          <a:solidFill>
                            <a:sysClr val="windowText" lastClr="000000"/>
                          </a:solidFill>
                        </a:rPr>
                        <a:t>-3.02E-05</a:t>
                      </a:r>
                      <a:endParaRPr lang="en-US" sz="1100" b="0" i="0" u="none" strike="noStrike">
                        <a:solidFill>
                          <a:sysClr val="windowText" lastClr="000000"/>
                        </a:solidFill>
                        <a:latin typeface="Times"/>
                      </a:endParaRPr>
                    </a:p>
                  </a:txBody>
                  <a:tcPr marL="9525" marR="9525" marT="9525" marB="0" anchor="b"/>
                </a:tc>
                <a:tc>
                  <a:txBody>
                    <a:bodyPr/>
                    <a:lstStyle/>
                    <a:p>
                      <a:pPr algn="ctr" rtl="0" fontAlgn="b"/>
                      <a:r>
                        <a:rPr lang="en-US" sz="1100" u="none" strike="noStrike">
                          <a:solidFill>
                            <a:sysClr val="windowText" lastClr="000000"/>
                          </a:solidFill>
                        </a:rPr>
                        <a:t>-10.6 ± 0.4</a:t>
                      </a:r>
                      <a:endParaRPr lang="en-US" sz="1100" b="0" i="0" u="none" strike="noStrike">
                        <a:solidFill>
                          <a:sysClr val="windowText" lastClr="000000"/>
                        </a:solidFill>
                        <a:latin typeface="Times"/>
                      </a:endParaRPr>
                    </a:p>
                  </a:txBody>
                  <a:tcPr marL="9525" marR="9525" marT="9525" marB="0" anchor="b"/>
                </a:tc>
              </a:tr>
              <a:tr h="190500">
                <a:tc>
                  <a:txBody>
                    <a:bodyPr/>
                    <a:lstStyle/>
                    <a:p>
                      <a:pPr algn="ctr" rtl="0" fontAlgn="b"/>
                      <a:r>
                        <a:rPr lang="en-US" sz="1100" u="none" strike="noStrike">
                          <a:solidFill>
                            <a:sysClr val="windowText" lastClr="000000"/>
                          </a:solidFill>
                        </a:rPr>
                        <a:t>50 </a:t>
                      </a:r>
                      <a:endParaRPr lang="en-US" sz="1100" b="0" i="0" u="none" strike="noStrike">
                        <a:solidFill>
                          <a:sysClr val="windowText" lastClr="000000"/>
                        </a:solidFill>
                        <a:latin typeface="Times"/>
                      </a:endParaRPr>
                    </a:p>
                  </a:txBody>
                  <a:tcPr marL="9525" marR="9525" marT="9525" marB="0" anchor="b"/>
                </a:tc>
                <a:tc>
                  <a:txBody>
                    <a:bodyPr/>
                    <a:lstStyle/>
                    <a:p>
                      <a:pPr algn="ctr" rtl="0" fontAlgn="b"/>
                      <a:r>
                        <a:rPr lang="en-US" sz="1100" u="none" strike="noStrike">
                          <a:solidFill>
                            <a:sysClr val="windowText" lastClr="000000"/>
                          </a:solidFill>
                        </a:rPr>
                        <a:t>-1.51E-04</a:t>
                      </a:r>
                      <a:endParaRPr lang="en-US" sz="1100" b="0" i="0" u="none" strike="noStrike">
                        <a:solidFill>
                          <a:sysClr val="windowText" lastClr="000000"/>
                        </a:solidFill>
                        <a:latin typeface="Times"/>
                      </a:endParaRPr>
                    </a:p>
                  </a:txBody>
                  <a:tcPr marL="9525" marR="9525" marT="9525" marB="0" anchor="b"/>
                </a:tc>
                <a:tc>
                  <a:txBody>
                    <a:bodyPr/>
                    <a:lstStyle/>
                    <a:p>
                      <a:pPr algn="ctr" rtl="0" fontAlgn="b"/>
                      <a:r>
                        <a:rPr lang="en-US" sz="1100" u="none" strike="noStrike">
                          <a:solidFill>
                            <a:sysClr val="windowText" lastClr="000000"/>
                          </a:solidFill>
                        </a:rPr>
                        <a:t>-53 ± 2</a:t>
                      </a:r>
                      <a:endParaRPr lang="en-US" sz="1100" b="0" i="0" u="none" strike="noStrike">
                        <a:solidFill>
                          <a:sysClr val="windowText" lastClr="000000"/>
                        </a:solidFill>
                        <a:latin typeface="Times"/>
                      </a:endParaRPr>
                    </a:p>
                  </a:txBody>
                  <a:tcPr marL="9525" marR="9525" marT="9525" marB="0" anchor="b"/>
                </a:tc>
              </a:tr>
              <a:tr h="190500">
                <a:tc>
                  <a:txBody>
                    <a:bodyPr/>
                    <a:lstStyle/>
                    <a:p>
                      <a:pPr algn="ctr" rtl="0" fontAlgn="b"/>
                      <a:r>
                        <a:rPr lang="en-US" sz="1100" u="none" strike="noStrike">
                          <a:solidFill>
                            <a:sysClr val="windowText" lastClr="000000"/>
                          </a:solidFill>
                        </a:rPr>
                        <a:t>100 </a:t>
                      </a:r>
                      <a:endParaRPr lang="en-US" sz="1100" b="0" i="0" u="none" strike="noStrike">
                        <a:solidFill>
                          <a:sysClr val="windowText" lastClr="000000"/>
                        </a:solidFill>
                        <a:latin typeface="Times"/>
                      </a:endParaRPr>
                    </a:p>
                  </a:txBody>
                  <a:tcPr marL="9525" marR="9525" marT="9525" marB="0" anchor="b"/>
                </a:tc>
                <a:tc>
                  <a:txBody>
                    <a:bodyPr/>
                    <a:lstStyle/>
                    <a:p>
                      <a:pPr algn="ctr" rtl="0" fontAlgn="b"/>
                      <a:r>
                        <a:rPr lang="en-US" sz="1100" u="none" strike="noStrike">
                          <a:solidFill>
                            <a:sysClr val="windowText" lastClr="000000"/>
                          </a:solidFill>
                        </a:rPr>
                        <a:t>-3.02E-04</a:t>
                      </a:r>
                      <a:endParaRPr lang="en-US" sz="1100" b="0" i="0" u="none" strike="noStrike">
                        <a:solidFill>
                          <a:sysClr val="windowText" lastClr="000000"/>
                        </a:solidFill>
                        <a:latin typeface="Times"/>
                      </a:endParaRPr>
                    </a:p>
                  </a:txBody>
                  <a:tcPr marL="9525" marR="9525" marT="9525" marB="0" anchor="b"/>
                </a:tc>
                <a:tc>
                  <a:txBody>
                    <a:bodyPr/>
                    <a:lstStyle/>
                    <a:p>
                      <a:pPr algn="ctr" rtl="0" fontAlgn="b"/>
                      <a:r>
                        <a:rPr lang="en-US" sz="1100" u="none" strike="noStrike">
                          <a:solidFill>
                            <a:sysClr val="windowText" lastClr="000000"/>
                          </a:solidFill>
                        </a:rPr>
                        <a:t>-106 ± 4</a:t>
                      </a:r>
                      <a:endParaRPr lang="en-US" sz="1100" b="0" i="0" u="none" strike="noStrike">
                        <a:solidFill>
                          <a:sysClr val="windowText" lastClr="000000"/>
                        </a:solidFill>
                        <a:latin typeface="Times"/>
                      </a:endParaRPr>
                    </a:p>
                  </a:txBody>
                  <a:tcPr marL="9525" marR="9525" marT="9525" marB="0" anchor="b"/>
                </a:tc>
              </a:tr>
              <a:tr h="190500">
                <a:tc>
                  <a:txBody>
                    <a:bodyPr/>
                    <a:lstStyle/>
                    <a:p>
                      <a:pPr algn="ctr" rtl="0" fontAlgn="b"/>
                      <a:r>
                        <a:rPr lang="en-US" sz="1100" u="none" strike="noStrike">
                          <a:solidFill>
                            <a:sysClr val="windowText" lastClr="000000"/>
                          </a:solidFill>
                        </a:rPr>
                        <a:t>150 </a:t>
                      </a:r>
                      <a:endParaRPr lang="en-US" sz="1100" b="0" i="0" u="none" strike="noStrike">
                        <a:solidFill>
                          <a:sysClr val="windowText" lastClr="000000"/>
                        </a:solidFill>
                        <a:latin typeface="Times"/>
                      </a:endParaRPr>
                    </a:p>
                  </a:txBody>
                  <a:tcPr marL="9525" marR="9525" marT="9525" marB="0" anchor="b"/>
                </a:tc>
                <a:tc>
                  <a:txBody>
                    <a:bodyPr/>
                    <a:lstStyle/>
                    <a:p>
                      <a:pPr algn="ctr" rtl="0" fontAlgn="b"/>
                      <a:r>
                        <a:rPr lang="en-US" sz="1100" u="none" strike="noStrike">
                          <a:solidFill>
                            <a:sysClr val="windowText" lastClr="000000"/>
                          </a:solidFill>
                        </a:rPr>
                        <a:t>-4.53E-04</a:t>
                      </a:r>
                      <a:endParaRPr lang="en-US" sz="1100" b="0" i="0" u="none" strike="noStrike">
                        <a:solidFill>
                          <a:sysClr val="windowText" lastClr="000000"/>
                        </a:solidFill>
                        <a:latin typeface="Times"/>
                      </a:endParaRPr>
                    </a:p>
                  </a:txBody>
                  <a:tcPr marL="9525" marR="9525" marT="9525" marB="0" anchor="b"/>
                </a:tc>
                <a:tc>
                  <a:txBody>
                    <a:bodyPr/>
                    <a:lstStyle/>
                    <a:p>
                      <a:pPr algn="ctr" rtl="0" fontAlgn="b"/>
                      <a:r>
                        <a:rPr lang="en-US" sz="1100" u="none" strike="noStrike">
                          <a:solidFill>
                            <a:sysClr val="windowText" lastClr="000000"/>
                          </a:solidFill>
                        </a:rPr>
                        <a:t>-160 ± 5</a:t>
                      </a:r>
                      <a:endParaRPr lang="en-US" sz="1100" b="0" i="0" u="none" strike="noStrike">
                        <a:solidFill>
                          <a:sysClr val="windowText" lastClr="000000"/>
                        </a:solidFill>
                        <a:latin typeface="Times"/>
                      </a:endParaRPr>
                    </a:p>
                  </a:txBody>
                  <a:tcPr marL="9525" marR="9525" marT="9525" marB="0" anchor="b"/>
                </a:tc>
              </a:tr>
              <a:tr h="190500">
                <a:tc>
                  <a:txBody>
                    <a:bodyPr/>
                    <a:lstStyle/>
                    <a:p>
                      <a:pPr algn="ctr" rtl="0" fontAlgn="b"/>
                      <a:r>
                        <a:rPr lang="en-US" sz="1100" u="none" strike="noStrike">
                          <a:solidFill>
                            <a:sysClr val="windowText" lastClr="000000"/>
                          </a:solidFill>
                        </a:rPr>
                        <a:t>200 </a:t>
                      </a:r>
                      <a:endParaRPr lang="en-US" sz="1100" b="0" i="0" u="none" strike="noStrike">
                        <a:solidFill>
                          <a:sysClr val="windowText" lastClr="000000"/>
                        </a:solidFill>
                        <a:latin typeface="Times"/>
                      </a:endParaRPr>
                    </a:p>
                  </a:txBody>
                  <a:tcPr marL="9525" marR="9525" marT="9525" marB="0" anchor="b"/>
                </a:tc>
                <a:tc>
                  <a:txBody>
                    <a:bodyPr/>
                    <a:lstStyle/>
                    <a:p>
                      <a:pPr algn="ctr" rtl="0" fontAlgn="b"/>
                      <a:r>
                        <a:rPr lang="en-US" sz="1100" u="none" strike="noStrike">
                          <a:solidFill>
                            <a:sysClr val="windowText" lastClr="000000"/>
                          </a:solidFill>
                        </a:rPr>
                        <a:t>-6.04E-04</a:t>
                      </a:r>
                      <a:endParaRPr lang="en-US" sz="1100" b="0" i="0" u="none" strike="noStrike">
                        <a:solidFill>
                          <a:sysClr val="windowText" lastClr="000000"/>
                        </a:solidFill>
                        <a:latin typeface="Times"/>
                      </a:endParaRPr>
                    </a:p>
                  </a:txBody>
                  <a:tcPr marL="9525" marR="9525" marT="9525" marB="0" anchor="b"/>
                </a:tc>
                <a:tc>
                  <a:txBody>
                    <a:bodyPr/>
                    <a:lstStyle/>
                    <a:p>
                      <a:pPr algn="ctr" rtl="0" fontAlgn="b"/>
                      <a:r>
                        <a:rPr lang="en-US" sz="1100" u="none" strike="noStrike" dirty="0">
                          <a:solidFill>
                            <a:sysClr val="windowText" lastClr="000000"/>
                          </a:solidFill>
                        </a:rPr>
                        <a:t>-213 ± 7</a:t>
                      </a:r>
                      <a:endParaRPr lang="en-US" sz="1100" b="0" i="0" u="none" strike="noStrike" dirty="0">
                        <a:solidFill>
                          <a:sysClr val="windowText" lastClr="000000"/>
                        </a:solidFill>
                        <a:latin typeface="Times"/>
                      </a:endParaRPr>
                    </a:p>
                  </a:txBody>
                  <a:tcPr marL="9525" marR="9525" marT="9525" marB="0" anchor="b"/>
                </a:tc>
              </a:tr>
            </a:tbl>
          </a:graphicData>
        </a:graphic>
      </p:graphicFrame>
      <p:pic>
        <p:nvPicPr>
          <p:cNvPr id="2050" name="Picture 2"/>
          <p:cNvPicPr>
            <a:picLocks noChangeAspect="1" noChangeArrowheads="1"/>
          </p:cNvPicPr>
          <p:nvPr/>
        </p:nvPicPr>
        <p:blipFill>
          <a:blip r:embed="rId3" cstate="print"/>
          <a:srcRect l="27500" t="38281" r="6250" b="20313"/>
          <a:stretch>
            <a:fillRect/>
          </a:stretch>
        </p:blipFill>
        <p:spPr bwMode="auto">
          <a:xfrm>
            <a:off x="4572000" y="3657600"/>
            <a:ext cx="4572000" cy="2286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762000"/>
          </a:xfrm>
        </p:spPr>
        <p:txBody>
          <a:bodyPr/>
          <a:lstStyle/>
          <a:p>
            <a:r>
              <a:rPr lang="en-US" sz="3200" dirty="0" smtClean="0">
                <a:solidFill>
                  <a:schemeClr val="tx1"/>
                </a:solidFill>
              </a:rPr>
              <a:t>Estimation of frequency tuning before welding</a:t>
            </a:r>
            <a:endParaRPr lang="en-US" sz="3200" dirty="0">
              <a:solidFill>
                <a:schemeClr val="tx1"/>
              </a:solidFill>
            </a:endParaRPr>
          </a:p>
        </p:txBody>
      </p:sp>
      <p:sp>
        <p:nvSpPr>
          <p:cNvPr id="3" name="Content Placeholder 2"/>
          <p:cNvSpPr>
            <a:spLocks noGrp="1"/>
          </p:cNvSpPr>
          <p:nvPr>
            <p:ph idx="1"/>
          </p:nvPr>
        </p:nvSpPr>
        <p:spPr>
          <a:xfrm>
            <a:off x="304800" y="914400"/>
            <a:ext cx="8610600" cy="5334000"/>
          </a:xfrm>
        </p:spPr>
        <p:txBody>
          <a:bodyPr/>
          <a:lstStyle/>
          <a:p>
            <a:r>
              <a:rPr lang="en-US" dirty="0" smtClean="0"/>
              <a:t>Control the diameter of the cavity is important</a:t>
            </a:r>
          </a:p>
          <a:p>
            <a:r>
              <a:rPr lang="en-US" dirty="0" smtClean="0"/>
              <a:t>Possible to tune the frequency in the fabrication process by cutting the length of acceleration gap</a:t>
            </a:r>
            <a:endParaRPr lang="en-US" dirty="0"/>
          </a:p>
        </p:txBody>
      </p:sp>
      <p:grpSp>
        <p:nvGrpSpPr>
          <p:cNvPr id="13" name="Group 12"/>
          <p:cNvGrpSpPr/>
          <p:nvPr/>
        </p:nvGrpSpPr>
        <p:grpSpPr>
          <a:xfrm>
            <a:off x="1524000" y="2231232"/>
            <a:ext cx="6400800" cy="4550568"/>
            <a:chOff x="1524000" y="2231232"/>
            <a:chExt cx="6400800" cy="4550568"/>
          </a:xfrm>
        </p:grpSpPr>
        <p:grpSp>
          <p:nvGrpSpPr>
            <p:cNvPr id="9" name="Group 8"/>
            <p:cNvGrpSpPr/>
            <p:nvPr/>
          </p:nvGrpSpPr>
          <p:grpSpPr>
            <a:xfrm>
              <a:off x="1524000" y="2231232"/>
              <a:ext cx="6400800" cy="4550568"/>
              <a:chOff x="2362200" y="1676400"/>
              <a:chExt cx="6400800" cy="4550568"/>
            </a:xfrm>
          </p:grpSpPr>
          <p:pic>
            <p:nvPicPr>
              <p:cNvPr id="2050" name="Picture 2"/>
              <p:cNvPicPr>
                <a:picLocks noChangeAspect="1" noChangeArrowheads="1"/>
              </p:cNvPicPr>
              <p:nvPr/>
            </p:nvPicPr>
            <p:blipFill>
              <a:blip r:embed="rId2" cstate="print"/>
              <a:srcRect l="9375" t="18750" r="10625" b="10156"/>
              <a:stretch>
                <a:fillRect/>
              </a:stretch>
            </p:blipFill>
            <p:spPr bwMode="auto">
              <a:xfrm>
                <a:off x="2362200" y="1676400"/>
                <a:ext cx="6400800" cy="4550568"/>
              </a:xfrm>
              <a:prstGeom prst="rect">
                <a:avLst/>
              </a:prstGeom>
              <a:noFill/>
              <a:ln w="9525">
                <a:noFill/>
                <a:miter lim="800000"/>
                <a:headEnd/>
                <a:tailEnd/>
              </a:ln>
            </p:spPr>
          </p:pic>
          <p:sp>
            <p:nvSpPr>
              <p:cNvPr id="7" name="TextBox 6"/>
              <p:cNvSpPr txBox="1"/>
              <p:nvPr/>
            </p:nvSpPr>
            <p:spPr>
              <a:xfrm>
                <a:off x="5334000" y="4343400"/>
                <a:ext cx="2929007" cy="923330"/>
              </a:xfrm>
              <a:prstGeom prst="rect">
                <a:avLst/>
              </a:prstGeom>
              <a:noFill/>
            </p:spPr>
            <p:txBody>
              <a:bodyPr wrap="none" rtlCol="0">
                <a:spAutoFit/>
              </a:bodyPr>
              <a:lstStyle/>
              <a:p>
                <a:r>
                  <a:rPr lang="en-US" dirty="0" smtClean="0">
                    <a:latin typeface="Arial" pitchFamily="34" charset="0"/>
                    <a:cs typeface="Arial" pitchFamily="34" charset="0"/>
                  </a:rPr>
                  <a:t>Compare with sensitivity of</a:t>
                </a:r>
              </a:p>
              <a:p>
                <a:r>
                  <a:rPr lang="en-US" dirty="0" smtClean="0">
                    <a:latin typeface="Arial" pitchFamily="34" charset="0"/>
                    <a:cs typeface="Arial" pitchFamily="34" charset="0"/>
                  </a:rPr>
                  <a:t>cavity can diameter:</a:t>
                </a:r>
              </a:p>
              <a:p>
                <a:r>
                  <a:rPr lang="el-GR" dirty="0" smtClean="0">
                    <a:latin typeface="Arial" pitchFamily="34" charset="0"/>
                    <a:cs typeface="Arial" pitchFamily="34" charset="0"/>
                  </a:rPr>
                  <a:t>Δ</a:t>
                </a:r>
                <a:r>
                  <a:rPr lang="en-US" dirty="0" smtClean="0">
                    <a:latin typeface="Arial" pitchFamily="34" charset="0"/>
                    <a:cs typeface="Arial" pitchFamily="34" charset="0"/>
                  </a:rPr>
                  <a:t>D 1 [mm] ~ </a:t>
                </a:r>
                <a:r>
                  <a:rPr lang="el-GR" dirty="0" smtClean="0">
                    <a:latin typeface="Arial" pitchFamily="34" charset="0"/>
                    <a:cs typeface="Arial" pitchFamily="34" charset="0"/>
                  </a:rPr>
                  <a:t>Δ</a:t>
                </a:r>
                <a:r>
                  <a:rPr lang="en-US" dirty="0" smtClean="0">
                    <a:latin typeface="Arial" pitchFamily="34" charset="0"/>
                    <a:cs typeface="Arial" pitchFamily="34" charset="0"/>
                  </a:rPr>
                  <a:t>f 600 [kHz]</a:t>
                </a:r>
                <a:endParaRPr lang="en-US" dirty="0">
                  <a:latin typeface="Arial" pitchFamily="34" charset="0"/>
                  <a:cs typeface="Arial" pitchFamily="34" charset="0"/>
                </a:endParaRPr>
              </a:p>
            </p:txBody>
          </p:sp>
        </p:grpSp>
        <p:pic>
          <p:nvPicPr>
            <p:cNvPr id="10" name="Picture 3"/>
            <p:cNvPicPr>
              <a:picLocks noChangeAspect="1" noChangeArrowheads="1"/>
            </p:cNvPicPr>
            <p:nvPr/>
          </p:nvPicPr>
          <p:blipFill>
            <a:blip r:embed="rId3" cstate="print"/>
            <a:srcRect l="20000" t="17188" r="6875" b="39062"/>
            <a:stretch>
              <a:fillRect/>
            </a:stretch>
          </p:blipFill>
          <p:spPr bwMode="auto">
            <a:xfrm>
              <a:off x="2057400" y="2430584"/>
              <a:ext cx="3200400" cy="1531816"/>
            </a:xfrm>
            <a:prstGeom prst="rect">
              <a:avLst/>
            </a:prstGeom>
            <a:noFill/>
            <a:ln w="9525">
              <a:noFill/>
              <a:miter lim="800000"/>
              <a:headEnd/>
              <a:tailEnd/>
            </a:ln>
          </p:spPr>
        </p:pic>
        <p:cxnSp>
          <p:nvCxnSpPr>
            <p:cNvPr id="11" name="Straight Arrow Connector 10"/>
            <p:cNvCxnSpPr/>
            <p:nvPr/>
          </p:nvCxnSpPr>
          <p:spPr bwMode="auto">
            <a:xfrm flipH="1">
              <a:off x="5257800" y="3200400"/>
              <a:ext cx="45720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2" name="Straight Arrow Connector 11"/>
            <p:cNvCxnSpPr/>
            <p:nvPr/>
          </p:nvCxnSpPr>
          <p:spPr bwMode="auto">
            <a:xfrm>
              <a:off x="1600200" y="3200400"/>
              <a:ext cx="45720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Initial frequency recipe</a:t>
            </a:r>
            <a:endParaRPr lang="en-US" dirty="0"/>
          </a:p>
        </p:txBody>
      </p:sp>
      <p:sp>
        <p:nvSpPr>
          <p:cNvPr id="3" name="Content Placeholder 2"/>
          <p:cNvSpPr>
            <a:spLocks noGrp="1"/>
          </p:cNvSpPr>
          <p:nvPr>
            <p:ph idx="1"/>
          </p:nvPr>
        </p:nvSpPr>
        <p:spPr/>
        <p:txBody>
          <a:bodyPr/>
          <a:lstStyle/>
          <a:p>
            <a:r>
              <a:rPr lang="en-US" dirty="0" smtClean="0"/>
              <a:t>Prototype is needed to learn the frequency recipe for exact frequency control</a:t>
            </a:r>
            <a:endParaRPr lang="en-US" dirty="0"/>
          </a:p>
        </p:txBody>
      </p:sp>
      <p:pic>
        <p:nvPicPr>
          <p:cNvPr id="47107" name="Picture 3"/>
          <p:cNvPicPr>
            <a:picLocks noChangeAspect="1" noChangeArrowheads="1"/>
          </p:cNvPicPr>
          <p:nvPr/>
        </p:nvPicPr>
        <p:blipFill>
          <a:blip r:embed="rId2" cstate="print"/>
          <a:srcRect/>
          <a:stretch>
            <a:fillRect/>
          </a:stretch>
        </p:blipFill>
        <p:spPr bwMode="auto">
          <a:xfrm>
            <a:off x="1185821" y="2011680"/>
            <a:ext cx="6662779" cy="484632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10600" cy="762000"/>
          </a:xfrm>
        </p:spPr>
        <p:txBody>
          <a:bodyPr/>
          <a:lstStyle/>
          <a:p>
            <a:r>
              <a:rPr lang="en-US" dirty="0" smtClean="0">
                <a:solidFill>
                  <a:schemeClr val="tx1"/>
                </a:solidFill>
              </a:rPr>
              <a:t>Mechanical analysis is in progress</a:t>
            </a:r>
            <a:endParaRPr lang="en-US" dirty="0">
              <a:solidFill>
                <a:schemeClr val="tx1"/>
              </a:solidFill>
            </a:endParaRPr>
          </a:p>
        </p:txBody>
      </p:sp>
      <p:sp>
        <p:nvSpPr>
          <p:cNvPr id="3" name="Content Placeholder 2"/>
          <p:cNvSpPr>
            <a:spLocks noGrp="1"/>
          </p:cNvSpPr>
          <p:nvPr>
            <p:ph idx="1"/>
          </p:nvPr>
        </p:nvSpPr>
        <p:spPr>
          <a:xfrm>
            <a:off x="685800" y="914400"/>
            <a:ext cx="7772400" cy="2667000"/>
          </a:xfrm>
        </p:spPr>
        <p:txBody>
          <a:bodyPr/>
          <a:lstStyle/>
          <a:p>
            <a:pPr marL="457200" indent="-457200"/>
            <a:r>
              <a:rPr lang="en-US" dirty="0" smtClean="0"/>
              <a:t>Methods to reduce stress on cavity</a:t>
            </a:r>
          </a:p>
          <a:p>
            <a:pPr marL="857250" lvl="1" indent="-457200">
              <a:buFont typeface="+mj-lt"/>
              <a:buAutoNum type="arabicPeriod"/>
            </a:pPr>
            <a:r>
              <a:rPr lang="en-US" dirty="0" smtClean="0"/>
              <a:t>Switch spoke shape from race-track to elliptical</a:t>
            </a:r>
          </a:p>
          <a:p>
            <a:pPr marL="857250" lvl="1" indent="-457200">
              <a:buFont typeface="+mj-lt"/>
              <a:buAutoNum type="arabicPeriod"/>
            </a:pPr>
            <a:r>
              <a:rPr lang="en-US" dirty="0" smtClean="0"/>
              <a:t>Increase blending radius</a:t>
            </a:r>
          </a:p>
          <a:p>
            <a:pPr marL="857250" lvl="1" indent="-457200">
              <a:buFont typeface="+mj-lt"/>
              <a:buAutoNum type="arabicPeriod"/>
            </a:pPr>
            <a:r>
              <a:rPr lang="en-US" dirty="0" smtClean="0"/>
              <a:t>Stiff supporters may be needed for VTA </a:t>
            </a:r>
            <a:r>
              <a:rPr lang="en-US" dirty="0" smtClean="0"/>
              <a:t>test</a:t>
            </a:r>
          </a:p>
          <a:p>
            <a:pPr marL="457200" indent="-457200"/>
            <a:r>
              <a:rPr lang="en-US" dirty="0" smtClean="0"/>
              <a:t>MP analysis is promising: no stable MP at all</a:t>
            </a:r>
            <a:endParaRPr lang="en-US" dirty="0" smtClean="0"/>
          </a:p>
          <a:p>
            <a:pPr marL="457200" indent="-457200"/>
            <a:r>
              <a:rPr lang="en-US" dirty="0" smtClean="0"/>
              <a:t>Lots of work still needed</a:t>
            </a:r>
            <a:endParaRPr lang="en-US" dirty="0"/>
          </a:p>
        </p:txBody>
      </p:sp>
      <p:graphicFrame>
        <p:nvGraphicFramePr>
          <p:cNvPr id="17" name="Table 16"/>
          <p:cNvGraphicFramePr>
            <a:graphicFrameLocks noGrp="1"/>
          </p:cNvGraphicFramePr>
          <p:nvPr/>
        </p:nvGraphicFramePr>
        <p:xfrm>
          <a:off x="4572000" y="3657601"/>
          <a:ext cx="4572000" cy="2716788"/>
        </p:xfrm>
        <a:graphic>
          <a:graphicData uri="http://schemas.openxmlformats.org/drawingml/2006/table">
            <a:tbl>
              <a:tblPr firstRow="1" bandRow="1">
                <a:tableStyleId>{3C2FFA5D-87B4-456A-9821-1D502468CF0F}</a:tableStyleId>
              </a:tblPr>
              <a:tblGrid>
                <a:gridCol w="762000"/>
                <a:gridCol w="762000"/>
                <a:gridCol w="762000"/>
                <a:gridCol w="762000"/>
                <a:gridCol w="762000"/>
                <a:gridCol w="762000"/>
              </a:tblGrid>
              <a:tr h="905596">
                <a:tc>
                  <a:txBody>
                    <a:bodyPr/>
                    <a:lstStyle/>
                    <a:p>
                      <a:pPr algn="ctr" fontAlgn="ctr"/>
                      <a:endParaRPr lang="en-US"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smtClean="0">
                          <a:solidFill>
                            <a:sysClr val="windowText" lastClr="000000"/>
                          </a:solidFill>
                        </a:rPr>
                        <a:t>Ep at Va=9 MV [MV/m]</a:t>
                      </a:r>
                      <a:endParaRPr lang="el-GR"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smtClean="0">
                          <a:solidFill>
                            <a:sysClr val="windowText" lastClr="000000"/>
                          </a:solidFill>
                        </a:rPr>
                        <a:t>Bp at Va=9 MV [mT]</a:t>
                      </a:r>
                      <a:endParaRPr lang="en-US"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solidFill>
                            <a:sysClr val="windowText" lastClr="000000"/>
                          </a:solidFill>
                        </a:rPr>
                        <a:t>G [</a:t>
                      </a:r>
                      <a:r>
                        <a:rPr lang="el-GR" sz="1200" u="none" strike="noStrike" dirty="0">
                          <a:solidFill>
                            <a:sysClr val="windowText" lastClr="000000"/>
                          </a:solidFill>
                        </a:rPr>
                        <a:t>Ω]</a:t>
                      </a:r>
                      <a:endParaRPr lang="el-GR"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solidFill>
                            <a:sysClr val="windowText" lastClr="000000"/>
                          </a:solidFill>
                        </a:rPr>
                        <a:t>Ra/Q [</a:t>
                      </a:r>
                      <a:r>
                        <a:rPr lang="el-GR" sz="1200" u="none" strike="noStrike" dirty="0">
                          <a:solidFill>
                            <a:sysClr val="windowText" lastClr="000000"/>
                          </a:solidFill>
                        </a:rPr>
                        <a:t>Ω]</a:t>
                      </a:r>
                      <a:endParaRPr lang="el-GR"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smtClean="0">
                          <a:solidFill>
                            <a:sysClr val="windowText" lastClr="000000"/>
                          </a:solidFill>
                        </a:rPr>
                        <a:t>G*R/Q [</a:t>
                      </a:r>
                      <a:r>
                        <a:rPr lang="el-GR" sz="1200" u="none" strike="noStrike" dirty="0" smtClean="0">
                          <a:solidFill>
                            <a:sysClr val="windowText" lastClr="000000"/>
                          </a:solidFill>
                        </a:rPr>
                        <a:t>Ω</a:t>
                      </a:r>
                      <a:r>
                        <a:rPr lang="en-US" sz="1200" u="none" strike="noStrike" baseline="30000" dirty="0" smtClean="0">
                          <a:solidFill>
                            <a:sysClr val="windowText" lastClr="000000"/>
                          </a:solidFill>
                        </a:rPr>
                        <a:t>2</a:t>
                      </a:r>
                      <a:r>
                        <a:rPr lang="en-US" sz="1200" u="none" strike="noStrike" dirty="0" smtClean="0">
                          <a:solidFill>
                            <a:sysClr val="windowText" lastClr="000000"/>
                          </a:solidFill>
                        </a:rPr>
                        <a:t>]</a:t>
                      </a:r>
                      <a:endParaRPr lang="el-GR"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5596">
                <a:tc>
                  <a:txBody>
                    <a:bodyPr/>
                    <a:lstStyle/>
                    <a:p>
                      <a:pPr algn="ctr" fontAlgn="ctr"/>
                      <a:r>
                        <a:rPr lang="en-US" sz="1200" u="none" strike="noStrike" dirty="0" smtClean="0">
                          <a:solidFill>
                            <a:sysClr val="windowText" lastClr="000000"/>
                          </a:solidFill>
                        </a:rPr>
                        <a:t>Original</a:t>
                      </a:r>
                      <a:endParaRPr lang="en-US"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smtClean="0">
                          <a:solidFill>
                            <a:sysClr val="windowText" lastClr="000000"/>
                          </a:solidFill>
                          <a:latin typeface="+mn-lt"/>
                        </a:rPr>
                        <a:t>29.8</a:t>
                      </a:r>
                      <a:endParaRPr lang="en-US"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smtClean="0">
                          <a:solidFill>
                            <a:sysClr val="windowText" lastClr="000000"/>
                          </a:solidFill>
                        </a:rPr>
                        <a:t>52.4</a:t>
                      </a:r>
                      <a:endParaRPr lang="en-US"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smtClean="0">
                          <a:solidFill>
                            <a:sysClr val="windowText" lastClr="000000"/>
                          </a:solidFill>
                        </a:rPr>
                        <a:t>191.4</a:t>
                      </a:r>
                      <a:endParaRPr lang="en-US"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smtClean="0">
                          <a:solidFill>
                            <a:sysClr val="windowText" lastClr="000000"/>
                          </a:solidFill>
                        </a:rPr>
                        <a:t>727.4</a:t>
                      </a:r>
                      <a:endParaRPr lang="en-US"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smtClean="0">
                          <a:solidFill>
                            <a:sysClr val="windowText" lastClr="000000"/>
                          </a:solidFill>
                          <a:latin typeface="Times New Roman"/>
                          <a:ea typeface="+mn-ea"/>
                          <a:cs typeface="+mn-cs"/>
                        </a:rPr>
                        <a:t>1.392x10</a:t>
                      </a:r>
                      <a:r>
                        <a:rPr lang="en-US" sz="1200" b="0" i="0" u="none" strike="noStrike" kern="1200" baseline="30000" dirty="0" smtClean="0">
                          <a:solidFill>
                            <a:sysClr val="windowText" lastClr="000000"/>
                          </a:solidFill>
                          <a:latin typeface="Times New Roman"/>
                          <a:ea typeface="+mn-ea"/>
                          <a:cs typeface="+mn-cs"/>
                        </a:rPr>
                        <a:t>5</a:t>
                      </a:r>
                      <a:endParaRPr lang="en-US" sz="1200" b="0" i="0" u="none" strike="noStrike" dirty="0">
                        <a:solidFill>
                          <a:sysClr val="windowText" lastClr="000000"/>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5596">
                <a:tc>
                  <a:txBody>
                    <a:bodyPr/>
                    <a:lstStyle/>
                    <a:p>
                      <a:pPr algn="ctr" fontAlgn="ctr"/>
                      <a:r>
                        <a:rPr lang="en-US" sz="1200" u="none" strike="noStrike" dirty="0" smtClean="0">
                          <a:solidFill>
                            <a:schemeClr val="tx1"/>
                          </a:solidFill>
                        </a:rPr>
                        <a:t>Modified</a:t>
                      </a:r>
                      <a:endParaRPr lang="en-US" sz="1200" b="0" i="0" u="none" strike="noStrike" dirty="0">
                        <a:solidFill>
                          <a:schemeClr val="tx1"/>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smtClean="0">
                          <a:solidFill>
                            <a:schemeClr val="tx1"/>
                          </a:solidFill>
                          <a:latin typeface="+mn-lt"/>
                        </a:rPr>
                        <a:t>31.7</a:t>
                      </a:r>
                      <a:endParaRPr lang="en-US" sz="1200" b="0" i="0" u="none" strike="noStrike" dirty="0">
                        <a:solidFill>
                          <a:schemeClr val="tx1"/>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b="0" i="0" u="none" strike="noStrike" dirty="0" smtClean="0">
                          <a:solidFill>
                            <a:schemeClr val="tx1"/>
                          </a:solidFill>
                          <a:latin typeface="Calibri"/>
                        </a:rPr>
                        <a:t>49.3</a:t>
                      </a:r>
                      <a:endParaRPr lang="en-US" sz="1200" b="0" i="0" u="none" strike="noStrike" dirty="0">
                        <a:solidFill>
                          <a:schemeClr val="tx1"/>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smtClean="0">
                          <a:solidFill>
                            <a:schemeClr val="tx1"/>
                          </a:solidFill>
                        </a:rPr>
                        <a:t>196.7</a:t>
                      </a:r>
                      <a:endParaRPr lang="en-US" sz="1200" b="0" i="0" u="none" strike="noStrike" dirty="0">
                        <a:solidFill>
                          <a:schemeClr val="tx1"/>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smtClean="0">
                          <a:solidFill>
                            <a:schemeClr val="tx1"/>
                          </a:solidFill>
                        </a:rPr>
                        <a:t>745.5</a:t>
                      </a:r>
                      <a:endParaRPr lang="en-US" sz="1200" b="0" i="0" u="none" strike="noStrike" dirty="0">
                        <a:solidFill>
                          <a:schemeClr val="tx1"/>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latin typeface="Times New Roman"/>
                          <a:ea typeface="+mn-ea"/>
                          <a:cs typeface="+mn-cs"/>
                        </a:rPr>
                        <a:t>1.467x10</a:t>
                      </a:r>
                      <a:r>
                        <a:rPr lang="en-US" sz="1200" b="0" i="0" u="none" strike="noStrike" kern="1200" baseline="30000" dirty="0" smtClean="0">
                          <a:solidFill>
                            <a:schemeClr val="tx1"/>
                          </a:solidFill>
                          <a:latin typeface="Times New Roman"/>
                          <a:ea typeface="+mn-ea"/>
                          <a:cs typeface="+mn-cs"/>
                        </a:rPr>
                        <a:t>5</a:t>
                      </a:r>
                      <a:endParaRPr lang="en-US" sz="1200" b="0" i="0" u="none" strike="noStrike" dirty="0">
                        <a:solidFill>
                          <a:schemeClr val="tx1"/>
                        </a:solidFill>
                        <a:latin typeface="Calibri"/>
                      </a:endParaRPr>
                    </a:p>
                  </a:txBody>
                  <a:tcPr marL="6906" marR="6906" marT="690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4098" name="Picture 2"/>
          <p:cNvPicPr>
            <a:picLocks noChangeAspect="1" noChangeArrowheads="1"/>
          </p:cNvPicPr>
          <p:nvPr/>
        </p:nvPicPr>
        <p:blipFill>
          <a:blip r:embed="rId2" cstate="print"/>
          <a:srcRect l="22500" t="12500" r="8750" b="36719"/>
          <a:stretch>
            <a:fillRect/>
          </a:stretch>
        </p:blipFill>
        <p:spPr bwMode="auto">
          <a:xfrm>
            <a:off x="0" y="3657600"/>
            <a:ext cx="4572000" cy="2701636"/>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Single spoke version for prototyping</a:t>
            </a:r>
            <a:endParaRPr lang="en-US" dirty="0">
              <a:solidFill>
                <a:schemeClr val="tx1"/>
              </a:solidFill>
            </a:endParaRPr>
          </a:p>
        </p:txBody>
      </p:sp>
      <p:sp>
        <p:nvSpPr>
          <p:cNvPr id="3" name="Content Placeholder 2"/>
          <p:cNvSpPr>
            <a:spLocks noGrp="1"/>
          </p:cNvSpPr>
          <p:nvPr>
            <p:ph idx="1"/>
          </p:nvPr>
        </p:nvSpPr>
        <p:spPr>
          <a:xfrm>
            <a:off x="685800" y="914400"/>
            <a:ext cx="7772400" cy="1676400"/>
          </a:xfrm>
        </p:spPr>
        <p:txBody>
          <a:bodyPr/>
          <a:lstStyle/>
          <a:p>
            <a:r>
              <a:rPr lang="en-US" dirty="0" smtClean="0"/>
              <a:t>Keep all the geometries the same as double spoke model (diameter, gap length, end cones, spoke, blendings).</a:t>
            </a:r>
          </a:p>
          <a:p>
            <a:r>
              <a:rPr lang="en-US" dirty="0" smtClean="0"/>
              <a:t>Cavity length = 849 mm</a:t>
            </a:r>
          </a:p>
          <a:p>
            <a:r>
              <a:rPr lang="en-US" dirty="0" smtClean="0"/>
              <a:t>Cavity diameter = 601.1 mm</a:t>
            </a:r>
          </a:p>
        </p:txBody>
      </p:sp>
      <p:pic>
        <p:nvPicPr>
          <p:cNvPr id="1026" name="Picture 2"/>
          <p:cNvPicPr>
            <a:picLocks noChangeAspect="1" noChangeArrowheads="1"/>
          </p:cNvPicPr>
          <p:nvPr/>
        </p:nvPicPr>
        <p:blipFill>
          <a:blip r:embed="rId2" cstate="print"/>
          <a:srcRect l="19375" t="11719" r="625" b="28125"/>
          <a:stretch>
            <a:fillRect/>
          </a:stretch>
        </p:blipFill>
        <p:spPr bwMode="auto">
          <a:xfrm>
            <a:off x="4572000" y="4107656"/>
            <a:ext cx="4572000" cy="2750344"/>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19375" t="11719" r="625" b="28125"/>
          <a:stretch>
            <a:fillRect/>
          </a:stretch>
        </p:blipFill>
        <p:spPr bwMode="auto">
          <a:xfrm>
            <a:off x="0" y="4107656"/>
            <a:ext cx="4572000" cy="2750344"/>
          </a:xfrm>
          <a:prstGeom prst="rect">
            <a:avLst/>
          </a:prstGeom>
          <a:noFill/>
          <a:ln w="9525">
            <a:noFill/>
            <a:miter lim="800000"/>
            <a:headEnd/>
            <a:tailEnd/>
          </a:ln>
        </p:spPr>
      </p:pic>
      <p:graphicFrame>
        <p:nvGraphicFramePr>
          <p:cNvPr id="6" name="Table 5"/>
          <p:cNvGraphicFramePr>
            <a:graphicFrameLocks noGrp="1"/>
          </p:cNvGraphicFramePr>
          <p:nvPr/>
        </p:nvGraphicFramePr>
        <p:xfrm>
          <a:off x="0" y="2895600"/>
          <a:ext cx="9144000" cy="685800"/>
        </p:xfrm>
        <a:graphic>
          <a:graphicData uri="http://schemas.openxmlformats.org/drawingml/2006/table">
            <a:tbl>
              <a:tblPr firstRow="1" bandRow="1">
                <a:tableStyleId>{5C22544A-7EE6-4342-B048-85BDC9FD1C3A}</a:tableStyleId>
              </a:tblPr>
              <a:tblGrid>
                <a:gridCol w="914400"/>
                <a:gridCol w="838200"/>
                <a:gridCol w="1295400"/>
                <a:gridCol w="533400"/>
                <a:gridCol w="685800"/>
                <a:gridCol w="762000"/>
                <a:gridCol w="990600"/>
                <a:gridCol w="1066800"/>
                <a:gridCol w="2057400"/>
              </a:tblGrid>
              <a:tr h="342900">
                <a:tc>
                  <a:txBody>
                    <a:bodyPr/>
                    <a:lstStyle/>
                    <a:p>
                      <a:pPr algn="ctr" fontAlgn="ctr"/>
                      <a:r>
                        <a:rPr lang="en-US" sz="1200" b="1" u="none" strike="noStrike" dirty="0" smtClean="0">
                          <a:solidFill>
                            <a:schemeClr val="tx1"/>
                          </a:solidFill>
                        </a:rPr>
                        <a:t>Lcavity </a:t>
                      </a:r>
                      <a:r>
                        <a:rPr lang="en-US" sz="1200" b="1" u="none" strike="noStrike" dirty="0">
                          <a:solidFill>
                            <a:schemeClr val="tx1"/>
                          </a:solidFill>
                        </a:rPr>
                        <a:t>[mm]</a:t>
                      </a:r>
                      <a:endParaRPr lang="en-US" sz="1200" b="1" i="0" u="none" strike="noStrike" dirty="0">
                        <a:solidFill>
                          <a:schemeClr val="tx1"/>
                        </a:solidFill>
                        <a:latin typeface="Times New Roman"/>
                      </a:endParaRPr>
                    </a:p>
                  </a:txBody>
                  <a:tcPr marL="7121" marR="7121" marT="7121" marB="0" anchor="ctr"/>
                </a:tc>
                <a:tc>
                  <a:txBody>
                    <a:bodyPr/>
                    <a:lstStyle/>
                    <a:p>
                      <a:pPr algn="ctr" fontAlgn="ctr"/>
                      <a:r>
                        <a:rPr lang="en-US" sz="1200" b="1" u="none" strike="noStrike" dirty="0">
                          <a:solidFill>
                            <a:schemeClr val="tx1"/>
                          </a:solidFill>
                        </a:rPr>
                        <a:t>Code</a:t>
                      </a:r>
                      <a:endParaRPr lang="en-US" sz="1200" b="1" i="0" u="none" strike="noStrike" dirty="0">
                        <a:solidFill>
                          <a:schemeClr val="tx1"/>
                        </a:solidFill>
                        <a:latin typeface="Times New Roman"/>
                      </a:endParaRPr>
                    </a:p>
                  </a:txBody>
                  <a:tcPr marL="7121" marR="7121" marT="7121" marB="0" anchor="ctr"/>
                </a:tc>
                <a:tc>
                  <a:txBody>
                    <a:bodyPr/>
                    <a:lstStyle/>
                    <a:p>
                      <a:pPr algn="ctr" fontAlgn="ctr"/>
                      <a:r>
                        <a:rPr lang="en-US" sz="1200" b="1" u="none" strike="noStrike" dirty="0">
                          <a:solidFill>
                            <a:schemeClr val="tx1"/>
                          </a:solidFill>
                        </a:rPr>
                        <a:t>Frequency [MHz]</a:t>
                      </a:r>
                      <a:endParaRPr lang="en-US" sz="1200" b="1" i="0" u="none" strike="noStrike" dirty="0">
                        <a:solidFill>
                          <a:schemeClr val="tx1"/>
                        </a:solidFill>
                        <a:latin typeface="Times New Roman"/>
                      </a:endParaRPr>
                    </a:p>
                  </a:txBody>
                  <a:tcPr marL="7121" marR="7121" marT="7121" marB="0" anchor="ctr"/>
                </a:tc>
                <a:tc>
                  <a:txBody>
                    <a:bodyPr/>
                    <a:lstStyle/>
                    <a:p>
                      <a:pPr algn="ctr" fontAlgn="ctr"/>
                      <a:r>
                        <a:rPr lang="el-GR" sz="1200" b="1" i="0" u="none" strike="noStrike" dirty="0" smtClean="0">
                          <a:solidFill>
                            <a:schemeClr val="tx1"/>
                          </a:solidFill>
                          <a:latin typeface="Times New Roman"/>
                          <a:cs typeface="Times New Roman"/>
                        </a:rPr>
                        <a:t>β</a:t>
                      </a:r>
                      <a:r>
                        <a:rPr lang="en-US" sz="1200" b="1" i="0" u="none" strike="noStrike" baseline="-25000" dirty="0" smtClean="0">
                          <a:solidFill>
                            <a:schemeClr val="tx1"/>
                          </a:solidFill>
                          <a:latin typeface="Times New Roman"/>
                          <a:cs typeface="Times New Roman"/>
                        </a:rPr>
                        <a:t>0</a:t>
                      </a:r>
                      <a:endParaRPr lang="el-GR" sz="1200" b="1" i="0" u="none" strike="noStrike" dirty="0">
                        <a:solidFill>
                          <a:schemeClr val="tx1"/>
                        </a:solidFill>
                        <a:latin typeface="Times New Roman"/>
                      </a:endParaRPr>
                    </a:p>
                  </a:txBody>
                  <a:tcPr marL="7121" marR="7121" marT="7121" marB="0" anchor="ctr"/>
                </a:tc>
                <a:tc>
                  <a:txBody>
                    <a:bodyPr/>
                    <a:lstStyle/>
                    <a:p>
                      <a:pPr algn="ctr" fontAlgn="ctr"/>
                      <a:r>
                        <a:rPr lang="en-US" sz="1200" b="1" u="none" strike="noStrike" dirty="0">
                          <a:solidFill>
                            <a:schemeClr val="tx1"/>
                          </a:solidFill>
                        </a:rPr>
                        <a:t>G [</a:t>
                      </a:r>
                      <a:r>
                        <a:rPr lang="el-GR" sz="1200" b="1" u="none" strike="noStrike" dirty="0">
                          <a:solidFill>
                            <a:schemeClr val="tx1"/>
                          </a:solidFill>
                        </a:rPr>
                        <a:t>Ω]</a:t>
                      </a:r>
                      <a:endParaRPr lang="el-GR" sz="1200" b="1" i="0" u="none" strike="noStrike" dirty="0">
                        <a:solidFill>
                          <a:schemeClr val="tx1"/>
                        </a:solidFill>
                        <a:latin typeface="Times New Roman"/>
                      </a:endParaRPr>
                    </a:p>
                  </a:txBody>
                  <a:tcPr marL="7121" marR="7121" marT="7121" marB="0" anchor="ctr"/>
                </a:tc>
                <a:tc>
                  <a:txBody>
                    <a:bodyPr/>
                    <a:lstStyle/>
                    <a:p>
                      <a:pPr algn="ctr" fontAlgn="ctr"/>
                      <a:r>
                        <a:rPr lang="en-US" sz="1200" b="1" u="none" strike="noStrike" dirty="0">
                          <a:solidFill>
                            <a:schemeClr val="tx1"/>
                          </a:solidFill>
                        </a:rPr>
                        <a:t>R/Q [</a:t>
                      </a:r>
                      <a:r>
                        <a:rPr lang="el-GR" sz="1200" b="1" u="none" strike="noStrike" dirty="0">
                          <a:solidFill>
                            <a:schemeClr val="tx1"/>
                          </a:solidFill>
                        </a:rPr>
                        <a:t>Ω]</a:t>
                      </a:r>
                      <a:endParaRPr lang="el-GR" sz="1200" b="1" i="0" u="none" strike="noStrike" dirty="0">
                        <a:solidFill>
                          <a:schemeClr val="tx1"/>
                        </a:solidFill>
                        <a:latin typeface="Times New Roman"/>
                      </a:endParaRPr>
                    </a:p>
                  </a:txBody>
                  <a:tcPr marL="7121" marR="7121" marT="7121" marB="0" anchor="ctr"/>
                </a:tc>
                <a:tc>
                  <a:txBody>
                    <a:bodyPr/>
                    <a:lstStyle/>
                    <a:p>
                      <a:pPr algn="ctr" fontAlgn="ctr"/>
                      <a:r>
                        <a:rPr lang="en-US" sz="1200" b="1" u="none" strike="noStrike" dirty="0">
                          <a:solidFill>
                            <a:schemeClr val="tx1"/>
                          </a:solidFill>
                        </a:rPr>
                        <a:t>G*R/Q [</a:t>
                      </a:r>
                      <a:r>
                        <a:rPr lang="el-GR" sz="1200" b="1" u="none" strike="noStrike">
                          <a:solidFill>
                            <a:schemeClr val="tx1"/>
                          </a:solidFill>
                        </a:rPr>
                        <a:t>Ω^2]</a:t>
                      </a:r>
                      <a:endParaRPr lang="el-GR" sz="1200" b="1" i="0" u="none" strike="noStrike">
                        <a:solidFill>
                          <a:schemeClr val="tx1"/>
                        </a:solidFill>
                        <a:latin typeface="Times New Roman"/>
                      </a:endParaRPr>
                    </a:p>
                  </a:txBody>
                  <a:tcPr marL="7121" marR="7121" marT="7121" marB="0" anchor="ctr"/>
                </a:tc>
                <a:tc>
                  <a:txBody>
                    <a:bodyPr/>
                    <a:lstStyle/>
                    <a:p>
                      <a:pPr algn="ctr" fontAlgn="ctr"/>
                      <a:r>
                        <a:rPr lang="en-US" sz="1200" b="1" u="none" strike="noStrike" dirty="0" smtClean="0">
                          <a:solidFill>
                            <a:schemeClr val="tx1"/>
                          </a:solidFill>
                        </a:rPr>
                        <a:t>Ep/(Va/Lca)</a:t>
                      </a:r>
                      <a:endParaRPr lang="en-US" sz="1200" b="1" i="0" u="none" strike="noStrike" dirty="0">
                        <a:solidFill>
                          <a:schemeClr val="tx1"/>
                        </a:solidFill>
                        <a:latin typeface="Times New Roman"/>
                      </a:endParaRPr>
                    </a:p>
                  </a:txBody>
                  <a:tcPr marL="7121" marR="7121" marT="7121" marB="0" anchor="ctr"/>
                </a:tc>
                <a:tc>
                  <a:txBody>
                    <a:bodyPr/>
                    <a:lstStyle/>
                    <a:p>
                      <a:pPr algn="ctr" fontAlgn="ctr"/>
                      <a:r>
                        <a:rPr lang="en-US" sz="1200" b="1" u="none" strike="noStrike" dirty="0" smtClean="0">
                          <a:solidFill>
                            <a:schemeClr val="tx1"/>
                          </a:solidFill>
                        </a:rPr>
                        <a:t>Bp/(Va/Lca) </a:t>
                      </a:r>
                      <a:r>
                        <a:rPr lang="en-US" sz="1200" b="1" u="none" strike="noStrike" dirty="0">
                          <a:solidFill>
                            <a:schemeClr val="tx1"/>
                          </a:solidFill>
                        </a:rPr>
                        <a:t>[mT</a:t>
                      </a:r>
                      <a:r>
                        <a:rPr lang="en-US" sz="1200" b="1" u="none" strike="noStrike" dirty="0" smtClean="0">
                          <a:solidFill>
                            <a:schemeClr val="tx1"/>
                          </a:solidFill>
                        </a:rPr>
                        <a:t>/(MV/m)]</a:t>
                      </a:r>
                      <a:endParaRPr lang="en-US" sz="1200" b="1" i="0" u="none" strike="noStrike" dirty="0">
                        <a:solidFill>
                          <a:schemeClr val="tx1"/>
                        </a:solidFill>
                        <a:latin typeface="Times New Roman"/>
                      </a:endParaRPr>
                    </a:p>
                  </a:txBody>
                  <a:tcPr marL="7121" marR="7121" marT="7121" marB="0" anchor="ctr"/>
                </a:tc>
              </a:tr>
              <a:tr h="342900">
                <a:tc>
                  <a:txBody>
                    <a:bodyPr/>
                    <a:lstStyle/>
                    <a:p>
                      <a:pPr algn="ctr" fontAlgn="ctr"/>
                      <a:r>
                        <a:rPr lang="en-US" sz="1200" b="0" i="0" u="none" strike="noStrike" dirty="0" smtClean="0">
                          <a:solidFill>
                            <a:schemeClr val="tx1"/>
                          </a:solidFill>
                          <a:latin typeface="+mn-lt"/>
                        </a:rPr>
                        <a:t>849</a:t>
                      </a:r>
                      <a:endParaRPr lang="en-US" sz="1200" b="0" i="0" u="none" strike="noStrike" dirty="0">
                        <a:solidFill>
                          <a:schemeClr val="tx1"/>
                        </a:solidFill>
                        <a:latin typeface="Times New Roman"/>
                      </a:endParaRPr>
                    </a:p>
                  </a:txBody>
                  <a:tcPr marL="7121" marR="7121" marT="7121" marB="0" anchor="ctr"/>
                </a:tc>
                <a:tc>
                  <a:txBody>
                    <a:bodyPr/>
                    <a:lstStyle/>
                    <a:p>
                      <a:pPr algn="ctr" fontAlgn="ctr"/>
                      <a:r>
                        <a:rPr lang="en-US" sz="1200" u="none" strike="noStrike" dirty="0">
                          <a:solidFill>
                            <a:schemeClr val="tx1"/>
                          </a:solidFill>
                        </a:rPr>
                        <a:t>CST</a:t>
                      </a:r>
                      <a:endParaRPr lang="en-US" sz="1200" b="0" i="0" u="none" strike="noStrike" dirty="0">
                        <a:solidFill>
                          <a:schemeClr val="tx1"/>
                        </a:solidFill>
                        <a:latin typeface="Times New Roman"/>
                      </a:endParaRPr>
                    </a:p>
                  </a:txBody>
                  <a:tcPr marL="7121" marR="7121" marT="7121" marB="0" anchor="ctr"/>
                </a:tc>
                <a:tc>
                  <a:txBody>
                    <a:bodyPr/>
                    <a:lstStyle/>
                    <a:p>
                      <a:pPr algn="ctr" fontAlgn="ctr"/>
                      <a:r>
                        <a:rPr lang="en-US" sz="1200" u="none" strike="noStrike" dirty="0" smtClean="0">
                          <a:solidFill>
                            <a:schemeClr val="tx1"/>
                          </a:solidFill>
                        </a:rPr>
                        <a:t>352.14</a:t>
                      </a:r>
                      <a:endParaRPr lang="en-US" sz="1200" b="0" i="0" u="none" strike="noStrike" dirty="0">
                        <a:solidFill>
                          <a:schemeClr val="tx1"/>
                        </a:solidFill>
                        <a:latin typeface="Times New Roman"/>
                      </a:endParaRPr>
                    </a:p>
                  </a:txBody>
                  <a:tcPr marL="7121" marR="7121" marT="7121" marB="0" anchor="ctr"/>
                </a:tc>
                <a:tc>
                  <a:txBody>
                    <a:bodyPr/>
                    <a:lstStyle/>
                    <a:p>
                      <a:pPr algn="ctr" fontAlgn="ctr"/>
                      <a:r>
                        <a:rPr lang="en-US" sz="1200" b="0" i="0" u="none" strike="noStrike" dirty="0" smtClean="0">
                          <a:solidFill>
                            <a:schemeClr val="tx1"/>
                          </a:solidFill>
                          <a:latin typeface="Times New Roman"/>
                        </a:rPr>
                        <a:t>1</a:t>
                      </a:r>
                      <a:endParaRPr lang="en-US" sz="1200" b="0" i="0" u="none" strike="noStrike" dirty="0">
                        <a:solidFill>
                          <a:schemeClr val="tx1"/>
                        </a:solidFill>
                        <a:latin typeface="Times New Roman"/>
                      </a:endParaRPr>
                    </a:p>
                  </a:txBody>
                  <a:tcPr marL="7121" marR="7121" marT="7121" marB="0" anchor="ctr"/>
                </a:tc>
                <a:tc>
                  <a:txBody>
                    <a:bodyPr/>
                    <a:lstStyle/>
                    <a:p>
                      <a:pPr algn="ctr" fontAlgn="ctr"/>
                      <a:r>
                        <a:rPr lang="en-US" sz="1200" u="none" strike="noStrike" dirty="0" smtClean="0">
                          <a:solidFill>
                            <a:schemeClr val="tx1"/>
                          </a:solidFill>
                        </a:rPr>
                        <a:t>199</a:t>
                      </a:r>
                      <a:endParaRPr lang="en-US" sz="1200" b="0" i="0" u="none" strike="noStrike" dirty="0">
                        <a:solidFill>
                          <a:schemeClr val="tx1"/>
                        </a:solidFill>
                        <a:latin typeface="Times New Roman"/>
                      </a:endParaRPr>
                    </a:p>
                  </a:txBody>
                  <a:tcPr marL="7121" marR="7121" marT="7121" marB="0" anchor="ctr"/>
                </a:tc>
                <a:tc>
                  <a:txBody>
                    <a:bodyPr/>
                    <a:lstStyle/>
                    <a:p>
                      <a:pPr algn="ctr" fontAlgn="ctr"/>
                      <a:r>
                        <a:rPr lang="en-US" sz="1200" u="none" strike="noStrike" dirty="0" smtClean="0">
                          <a:solidFill>
                            <a:schemeClr val="tx1"/>
                          </a:solidFill>
                        </a:rPr>
                        <a:t>524</a:t>
                      </a:r>
                      <a:endParaRPr lang="en-US" sz="1200" b="0" i="0" u="none" strike="noStrike" dirty="0">
                        <a:solidFill>
                          <a:schemeClr val="tx1"/>
                        </a:solidFill>
                        <a:latin typeface="Times New Roman"/>
                      </a:endParaRPr>
                    </a:p>
                  </a:txBody>
                  <a:tcPr marL="7121" marR="7121" marT="7121" marB="0" anchor="ctr"/>
                </a:tc>
                <a:tc>
                  <a:txBody>
                    <a:bodyPr/>
                    <a:lstStyle/>
                    <a:p>
                      <a:pPr algn="ctr" fontAlgn="ctr"/>
                      <a:r>
                        <a:rPr lang="en-US" sz="1200" u="none" strike="noStrike" dirty="0" smtClean="0">
                          <a:solidFill>
                            <a:schemeClr val="tx1"/>
                          </a:solidFill>
                        </a:rPr>
                        <a:t>1.04E+05</a:t>
                      </a:r>
                      <a:endParaRPr lang="en-US" sz="1200" b="0" i="0" u="none" strike="noStrike" dirty="0">
                        <a:solidFill>
                          <a:schemeClr val="tx1"/>
                        </a:solidFill>
                        <a:latin typeface="Times New Roman"/>
                      </a:endParaRPr>
                    </a:p>
                  </a:txBody>
                  <a:tcPr marL="7121" marR="7121" marT="7121" marB="0" anchor="ctr"/>
                </a:tc>
                <a:tc>
                  <a:txBody>
                    <a:bodyPr/>
                    <a:lstStyle/>
                    <a:p>
                      <a:pPr marL="0" algn="ctr" defTabSz="914400" rtl="0" eaLnBrk="1" fontAlgn="ctr" latinLnBrk="0" hangingPunct="1"/>
                      <a:r>
                        <a:rPr lang="en-US" sz="1200" b="0" i="0" u="none" strike="noStrike" kern="1200" dirty="0" smtClean="0">
                          <a:solidFill>
                            <a:schemeClr val="tx1"/>
                          </a:solidFill>
                          <a:latin typeface="Times New Roman"/>
                          <a:ea typeface="+mn-ea"/>
                          <a:cs typeface="+mn-cs"/>
                        </a:rPr>
                        <a:t>3.48</a:t>
                      </a:r>
                    </a:p>
                  </a:txBody>
                  <a:tcPr marL="9525" marR="9525" marT="9525" marB="0" anchor="ctr"/>
                </a:tc>
                <a:tc>
                  <a:txBody>
                    <a:bodyPr/>
                    <a:lstStyle/>
                    <a:p>
                      <a:pPr marL="0" algn="ctr" defTabSz="914400" rtl="0" eaLnBrk="1" fontAlgn="ctr" latinLnBrk="0" hangingPunct="1"/>
                      <a:r>
                        <a:rPr lang="en-US" sz="1200" b="0" i="0" u="none" strike="noStrike" kern="1200" dirty="0" smtClean="0">
                          <a:solidFill>
                            <a:schemeClr val="tx1"/>
                          </a:solidFill>
                          <a:latin typeface="Times New Roman"/>
                          <a:ea typeface="+mn-ea"/>
                          <a:cs typeface="+mn-cs"/>
                        </a:rPr>
                        <a:t>6.36</a:t>
                      </a:r>
                    </a:p>
                  </a:txBody>
                  <a:tcPr marL="9525" marR="9525" marT="9525" marB="0" anchor="ct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MP of the single spoke version</a:t>
            </a:r>
            <a:endParaRPr lang="en-US" dirty="0">
              <a:solidFill>
                <a:schemeClr val="tx1"/>
              </a:solidFill>
            </a:endParaRPr>
          </a:p>
        </p:txBody>
      </p:sp>
      <p:sp>
        <p:nvSpPr>
          <p:cNvPr id="3" name="Content Placeholder 2"/>
          <p:cNvSpPr>
            <a:spLocks noGrp="1"/>
          </p:cNvSpPr>
          <p:nvPr>
            <p:ph idx="1"/>
          </p:nvPr>
        </p:nvSpPr>
        <p:spPr>
          <a:xfrm>
            <a:off x="381000" y="4114800"/>
            <a:ext cx="8305800" cy="2133600"/>
          </a:xfrm>
        </p:spPr>
        <p:txBody>
          <a:bodyPr/>
          <a:lstStyle/>
          <a:p>
            <a:r>
              <a:rPr lang="en-US" dirty="0" smtClean="0"/>
              <a:t>An initial study was done for single spoke with 849 mm length</a:t>
            </a:r>
          </a:p>
          <a:p>
            <a:r>
              <a:rPr lang="en-US" dirty="0" smtClean="0"/>
              <a:t>The two types of MP, walking and stable two points, also exist in the single spoke, and the barrier levels looks pretty like the case in double spoke. Though, it has stronger stable MP than the double spoke in high field level.</a:t>
            </a:r>
            <a:endParaRPr lang="en-US" dirty="0"/>
          </a:p>
        </p:txBody>
      </p:sp>
      <p:pic>
        <p:nvPicPr>
          <p:cNvPr id="1026" name="Picture 2"/>
          <p:cNvPicPr>
            <a:picLocks noChangeAspect="1" noChangeArrowheads="1"/>
          </p:cNvPicPr>
          <p:nvPr/>
        </p:nvPicPr>
        <p:blipFill>
          <a:blip r:embed="rId2" cstate="print"/>
          <a:srcRect l="5625" t="16406" r="23750" b="25781"/>
          <a:stretch>
            <a:fillRect/>
          </a:stretch>
        </p:blipFill>
        <p:spPr bwMode="auto">
          <a:xfrm>
            <a:off x="4572000" y="838200"/>
            <a:ext cx="4572000" cy="299405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30000" t="31250" r="1875" b="10156"/>
          <a:stretch>
            <a:fillRect/>
          </a:stretch>
        </p:blipFill>
        <p:spPr bwMode="auto">
          <a:xfrm>
            <a:off x="0" y="838200"/>
            <a:ext cx="4572000" cy="31458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762000"/>
          </a:xfrm>
        </p:spPr>
        <p:txBody>
          <a:bodyPr/>
          <a:lstStyle/>
          <a:p>
            <a:r>
              <a:rPr lang="en-US" dirty="0" smtClean="0"/>
              <a:t>Cost estimation of linac: assumptions</a:t>
            </a:r>
            <a:endParaRPr lang="en-US" dirty="0"/>
          </a:p>
        </p:txBody>
      </p:sp>
      <p:sp>
        <p:nvSpPr>
          <p:cNvPr id="3" name="Content Placeholder 2"/>
          <p:cNvSpPr>
            <a:spLocks noGrp="1"/>
          </p:cNvSpPr>
          <p:nvPr>
            <p:ph idx="1"/>
          </p:nvPr>
        </p:nvSpPr>
        <p:spPr>
          <a:xfrm>
            <a:off x="228600" y="1066800"/>
            <a:ext cx="6477000" cy="5181600"/>
          </a:xfrm>
        </p:spPr>
        <p:txBody>
          <a:bodyPr/>
          <a:lstStyle/>
          <a:p>
            <a:r>
              <a:rPr lang="en-US" sz="2000" dirty="0" smtClean="0"/>
              <a:t>Capital: </a:t>
            </a:r>
          </a:p>
          <a:p>
            <a:pPr lvl="1"/>
            <a:r>
              <a:rPr lang="en-US" sz="2000" dirty="0" smtClean="0"/>
              <a:t>4.4K </a:t>
            </a:r>
            <a:r>
              <a:rPr lang="en-US" sz="2000" dirty="0" err="1" smtClean="0"/>
              <a:t>Cryo</a:t>
            </a:r>
            <a:r>
              <a:rPr lang="en-US" sz="2000" dirty="0" smtClean="0"/>
              <a:t>-plant of 400W with $5M (including injector); $8M if 2K </a:t>
            </a:r>
            <a:r>
              <a:rPr lang="en-US" sz="2000" dirty="0" err="1" smtClean="0"/>
              <a:t>cryo</a:t>
            </a:r>
            <a:r>
              <a:rPr lang="en-US" sz="2000" dirty="0" smtClean="0"/>
              <a:t>-plant</a:t>
            </a:r>
          </a:p>
          <a:p>
            <a:pPr lvl="1"/>
            <a:r>
              <a:rPr lang="en-US" sz="2000" dirty="0" smtClean="0"/>
              <a:t>RF power supply and distribution of $60 / W</a:t>
            </a:r>
          </a:p>
          <a:p>
            <a:pPr lvl="1"/>
            <a:r>
              <a:rPr lang="en-US" sz="2000" dirty="0" err="1" smtClean="0"/>
              <a:t>Cryomodule</a:t>
            </a:r>
            <a:r>
              <a:rPr lang="en-US" sz="2000" dirty="0" smtClean="0"/>
              <a:t>: $200k</a:t>
            </a:r>
          </a:p>
          <a:p>
            <a:pPr lvl="1"/>
            <a:r>
              <a:rPr lang="en-US" sz="2000" dirty="0" smtClean="0"/>
              <a:t>Cavity: Nb weight based plus frequency based, $270k/Spoke cavity</a:t>
            </a:r>
          </a:p>
          <a:p>
            <a:r>
              <a:rPr lang="en-US" sz="2000" dirty="0" smtClean="0"/>
              <a:t>Capital of alternative options:</a:t>
            </a:r>
          </a:p>
          <a:p>
            <a:pPr lvl="1"/>
            <a:r>
              <a:rPr lang="en-US" sz="2000" dirty="0" smtClean="0"/>
              <a:t>Superconducting elliptical cavity, $2k/kg + end group $30k*1.3/f0[GHz], that is $90k for 1.3G 9cell cavity</a:t>
            </a:r>
          </a:p>
          <a:p>
            <a:pPr lvl="1"/>
            <a:r>
              <a:rPr lang="en-US" sz="2000" dirty="0" smtClean="0"/>
              <a:t>Normal conducting standing wave cavity, $10M for 1MW RF power supply and distribution, $50k/cavity</a:t>
            </a:r>
            <a:endParaRPr lang="en-US" sz="2000" dirty="0"/>
          </a:p>
        </p:txBody>
      </p:sp>
      <p:pic>
        <p:nvPicPr>
          <p:cNvPr id="4" name="Picture 3"/>
          <p:cNvPicPr>
            <a:picLocks noChangeAspect="1" noChangeArrowheads="1"/>
          </p:cNvPicPr>
          <p:nvPr/>
        </p:nvPicPr>
        <p:blipFill>
          <a:blip r:embed="rId2" cstate="print"/>
          <a:srcRect l="10625" t="11719" r="8750" b="28906"/>
          <a:stretch>
            <a:fillRect/>
          </a:stretch>
        </p:blipFill>
        <p:spPr bwMode="auto">
          <a:xfrm>
            <a:off x="6858000" y="1295400"/>
            <a:ext cx="2286000" cy="1346791"/>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l="23750" t="11875" r="5000" b="40625"/>
          <a:stretch>
            <a:fillRect/>
          </a:stretch>
        </p:blipFill>
        <p:spPr bwMode="auto">
          <a:xfrm>
            <a:off x="6858000" y="2819400"/>
            <a:ext cx="2286000" cy="1219200"/>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l="38125" t="21875" r="17500" b="39063"/>
          <a:stretch>
            <a:fillRect/>
          </a:stretch>
        </p:blipFill>
        <p:spPr bwMode="auto">
          <a:xfrm>
            <a:off x="6858000" y="4267200"/>
            <a:ext cx="2286000" cy="1609859"/>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762000"/>
          </a:xfrm>
        </p:spPr>
        <p:txBody>
          <a:bodyPr/>
          <a:lstStyle/>
          <a:p>
            <a:r>
              <a:rPr lang="en-US" dirty="0" smtClean="0"/>
              <a:t>Cost estimation of linac: assumptions (2)</a:t>
            </a:r>
            <a:endParaRPr lang="en-US" dirty="0"/>
          </a:p>
        </p:txBody>
      </p:sp>
      <p:sp>
        <p:nvSpPr>
          <p:cNvPr id="3" name="Content Placeholder 2"/>
          <p:cNvSpPr>
            <a:spLocks noGrp="1"/>
          </p:cNvSpPr>
          <p:nvPr>
            <p:ph idx="1"/>
          </p:nvPr>
        </p:nvSpPr>
        <p:spPr>
          <a:xfrm>
            <a:off x="609600" y="1066800"/>
            <a:ext cx="8077200" cy="5181600"/>
          </a:xfrm>
        </p:spPr>
        <p:txBody>
          <a:bodyPr/>
          <a:lstStyle/>
          <a:p>
            <a:r>
              <a:rPr lang="en-US" dirty="0" smtClean="0"/>
              <a:t>Operational: </a:t>
            </a:r>
          </a:p>
          <a:p>
            <a:pPr lvl="1"/>
            <a:r>
              <a:rPr lang="en-US" dirty="0" smtClean="0"/>
              <a:t>Working 8 hours/day, 5 days/week, 52 weeks/year</a:t>
            </a:r>
          </a:p>
          <a:p>
            <a:pPr lvl="1"/>
            <a:r>
              <a:rPr lang="en-US" dirty="0" err="1" smtClean="0"/>
              <a:t>LHe</a:t>
            </a:r>
            <a:r>
              <a:rPr lang="en-US" dirty="0" smtClean="0"/>
              <a:t> static loss is continuous, where part proportional to number of cavities, and part proportional to 1/f0</a:t>
            </a:r>
          </a:p>
          <a:p>
            <a:pPr lvl="1"/>
            <a:r>
              <a:rPr lang="en-US" dirty="0" smtClean="0"/>
              <a:t>900W/1W cooling efficiency at 4K, 3400W/1W at 2K</a:t>
            </a:r>
            <a:r>
              <a:rPr lang="en-US" baseline="30000" dirty="0" smtClean="0"/>
              <a:t>[</a:t>
            </a:r>
            <a:r>
              <a:rPr lang="en-US" b="1" baseline="30000" dirty="0" smtClean="0">
                <a:solidFill>
                  <a:srgbClr val="0070C0"/>
                </a:solidFill>
              </a:rPr>
              <a:t>4</a:t>
            </a:r>
            <a:r>
              <a:rPr lang="en-US" baseline="30000" dirty="0" smtClean="0"/>
              <a:t>]</a:t>
            </a:r>
            <a:endParaRPr lang="en-US" dirty="0" smtClean="0"/>
          </a:p>
          <a:p>
            <a:pPr lvl="1"/>
            <a:r>
              <a:rPr lang="en-US" dirty="0" smtClean="0"/>
              <a:t>80W on LN shielding (300 liters LN/week), and 10₵/L</a:t>
            </a:r>
          </a:p>
          <a:p>
            <a:pPr lvl="1"/>
            <a:r>
              <a:rPr lang="en-US" dirty="0" smtClean="0"/>
              <a:t>20nΩ residual resistance to estimate dynamic heat load</a:t>
            </a:r>
          </a:p>
          <a:p>
            <a:pPr lvl="1"/>
            <a:r>
              <a:rPr lang="en-US" dirty="0" smtClean="0"/>
              <a:t>50% efficiency of RF power supply</a:t>
            </a:r>
          </a:p>
          <a:p>
            <a:pPr lvl="1"/>
            <a:r>
              <a:rPr lang="en-US" dirty="0" smtClean="0"/>
              <a:t>7₵ / kWh electric power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to the spoke </a:t>
            </a:r>
            <a:r>
              <a:rPr lang="en-US" dirty="0" err="1" smtClean="0"/>
              <a:t>caivty</a:t>
            </a:r>
            <a:r>
              <a:rPr lang="en-US" baseline="30000" dirty="0" smtClean="0"/>
              <a:t>[</a:t>
            </a:r>
            <a:r>
              <a:rPr lang="en-US" baseline="30000" dirty="0" smtClean="0">
                <a:solidFill>
                  <a:srgbClr val="0070C0"/>
                </a:solidFill>
              </a:rPr>
              <a:t>1,2</a:t>
            </a:r>
            <a:r>
              <a:rPr lang="en-US" baseline="30000" dirty="0" smtClean="0"/>
              <a:t>]</a:t>
            </a:r>
            <a:endParaRPr lang="en-US" baseline="30000" dirty="0"/>
          </a:p>
        </p:txBody>
      </p:sp>
      <p:sp>
        <p:nvSpPr>
          <p:cNvPr id="3" name="Content Placeholder 2"/>
          <p:cNvSpPr>
            <a:spLocks noGrp="1"/>
          </p:cNvSpPr>
          <p:nvPr>
            <p:ph idx="1"/>
          </p:nvPr>
        </p:nvSpPr>
        <p:spPr>
          <a:xfrm>
            <a:off x="304800" y="2971800"/>
            <a:ext cx="8534400" cy="3429000"/>
          </a:xfrm>
        </p:spPr>
        <p:txBody>
          <a:bodyPr/>
          <a:lstStyle/>
          <a:p>
            <a:r>
              <a:rPr lang="en-US" dirty="0" smtClean="0"/>
              <a:t>CW Linac at 4 K for 1 mA electron, 4 MeV in, 22 MeV out (20MeV minimum). Linac length &lt;= 4m</a:t>
            </a:r>
          </a:p>
          <a:p>
            <a:r>
              <a:rPr lang="en-US" dirty="0" smtClean="0"/>
              <a:t>2 double-spoke cavities at 352MHz with </a:t>
            </a:r>
            <a:r>
              <a:rPr lang="el-GR" dirty="0" smtClean="0"/>
              <a:t>β</a:t>
            </a:r>
            <a:r>
              <a:rPr lang="en-US" baseline="-25000" dirty="0" smtClean="0"/>
              <a:t>0</a:t>
            </a:r>
            <a:r>
              <a:rPr lang="en-US" dirty="0" smtClean="0"/>
              <a:t>=1 in one </a:t>
            </a:r>
            <a:r>
              <a:rPr lang="en-US" dirty="0" err="1" smtClean="0"/>
              <a:t>cryomodule</a:t>
            </a:r>
            <a:endParaRPr lang="en-US" dirty="0" smtClean="0"/>
          </a:p>
          <a:p>
            <a:r>
              <a:rPr lang="en-US" dirty="0" smtClean="0"/>
              <a:t>Aperture diameter = 50 mm</a:t>
            </a:r>
          </a:p>
          <a:p>
            <a:r>
              <a:rPr lang="en-US" dirty="0" smtClean="0"/>
              <a:t>Specification:</a:t>
            </a:r>
          </a:p>
          <a:p>
            <a:pPr lvl="1"/>
            <a:r>
              <a:rPr lang="en-US" dirty="0" smtClean="0"/>
              <a:t>Vacc/cavity = 9 MV, Ep &lt; 30 MV/m, Bp &lt; 80 mT</a:t>
            </a:r>
          </a:p>
          <a:p>
            <a:pPr lvl="1"/>
            <a:r>
              <a:rPr lang="en-US" b="1" dirty="0" smtClean="0"/>
              <a:t>G*R/Q as high as possible to reduce dynamic heat load</a:t>
            </a:r>
          </a:p>
          <a:p>
            <a:pPr lvl="1"/>
            <a:r>
              <a:rPr lang="en-US" b="1" dirty="0" smtClean="0"/>
              <a:t>Ep/Vacc &lt; 3.33 [m</a:t>
            </a:r>
            <a:r>
              <a:rPr lang="en-US" b="1" baseline="30000" dirty="0" smtClean="0"/>
              <a:t>-1</a:t>
            </a:r>
            <a:r>
              <a:rPr lang="en-US" b="1" dirty="0" smtClean="0"/>
              <a:t>], Bp/Vacc &lt; 8.89 [mT/(MV)]</a:t>
            </a:r>
          </a:p>
        </p:txBody>
      </p:sp>
      <p:pic>
        <p:nvPicPr>
          <p:cNvPr id="1026" name="Picture 2"/>
          <p:cNvPicPr>
            <a:picLocks noChangeAspect="1" noChangeArrowheads="1"/>
          </p:cNvPicPr>
          <p:nvPr/>
        </p:nvPicPr>
        <p:blipFill>
          <a:blip r:embed="rId3" cstate="print"/>
          <a:srcRect/>
          <a:stretch>
            <a:fillRect/>
          </a:stretch>
        </p:blipFill>
        <p:spPr bwMode="auto">
          <a:xfrm>
            <a:off x="1066800" y="838200"/>
            <a:ext cx="6781800" cy="226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077200" cy="762000"/>
          </a:xfrm>
        </p:spPr>
        <p:txBody>
          <a:bodyPr/>
          <a:lstStyle/>
          <a:p>
            <a:r>
              <a:rPr lang="en-US" dirty="0" err="1" smtClean="0">
                <a:solidFill>
                  <a:schemeClr val="tx1"/>
                </a:solidFill>
              </a:rPr>
              <a:t>Linca</a:t>
            </a:r>
            <a:r>
              <a:rPr lang="en-US" dirty="0" smtClean="0">
                <a:solidFill>
                  <a:schemeClr val="tx1"/>
                </a:solidFill>
              </a:rPr>
              <a:t> cost comparison</a:t>
            </a:r>
            <a:endParaRPr lang="en-US" dirty="0">
              <a:solidFill>
                <a:schemeClr val="tx1"/>
              </a:solidFill>
            </a:endParaRPr>
          </a:p>
        </p:txBody>
      </p:sp>
      <p:sp>
        <p:nvSpPr>
          <p:cNvPr id="9" name="Content Placeholder 8"/>
          <p:cNvSpPr>
            <a:spLocks noGrp="1"/>
          </p:cNvSpPr>
          <p:nvPr>
            <p:ph idx="1"/>
          </p:nvPr>
        </p:nvSpPr>
        <p:spPr>
          <a:xfrm>
            <a:off x="152400" y="990600"/>
            <a:ext cx="8610600" cy="5334000"/>
          </a:xfrm>
        </p:spPr>
        <p:txBody>
          <a:bodyPr/>
          <a:lstStyle/>
          <a:p>
            <a:pPr lvl="0"/>
            <a:r>
              <a:rPr lang="en-US" dirty="0" smtClean="0"/>
              <a:t>By fitting linac in 4 m length and minimizing cryogenic heat load, the cost of superconducting and normal conducting elliptical cavities are compared to the spoke:</a:t>
            </a:r>
          </a:p>
          <a:p>
            <a:pPr marL="857250" lvl="1" indent="-457200">
              <a:buFont typeface="+mj-lt"/>
              <a:buAutoNum type="arabicPeriod"/>
            </a:pPr>
            <a:r>
              <a:rPr lang="en-US" dirty="0" smtClean="0"/>
              <a:t>2K operation is more expensive in all cases, since static heat load plays important role, and cooling efficiency drops</a:t>
            </a:r>
          </a:p>
          <a:p>
            <a:pPr marL="857250" lvl="1" indent="-457200">
              <a:buFont typeface="+mj-lt"/>
              <a:buAutoNum type="arabicPeriod"/>
            </a:pPr>
            <a:r>
              <a:rPr lang="en-US" dirty="0" smtClean="0"/>
              <a:t>704 MHz SC elliptical cavities cost a little more to operate due to higher surface resistance; 352MHz elliptical cavities are competitive in performance but bigger in diameter.</a:t>
            </a:r>
          </a:p>
          <a:p>
            <a:pPr marL="857250" lvl="1" indent="-457200">
              <a:buFont typeface="+mj-lt"/>
              <a:buAutoNum type="arabicPeriod"/>
            </a:pPr>
            <a:r>
              <a:rPr lang="en-US" dirty="0" smtClean="0"/>
              <a:t>NC linac is longer than 10 m with </a:t>
            </a:r>
          </a:p>
          <a:p>
            <a:pPr marL="857250" lvl="1" indent="-457200">
              <a:buNone/>
            </a:pPr>
            <a:r>
              <a:rPr lang="en-US" dirty="0" smtClean="0"/>
              <a:t>	dynamic loss less than 1MW</a:t>
            </a:r>
          </a:p>
          <a:p>
            <a:pPr marL="857250" lvl="1" indent="-457200">
              <a:buFont typeface="+mj-lt"/>
              <a:buAutoNum type="arabicPeriod" startAt="4"/>
            </a:pPr>
            <a:r>
              <a:rPr lang="en-US" dirty="0" smtClean="0"/>
              <a:t>Capital cost dominates in all cases</a:t>
            </a:r>
          </a:p>
          <a:p>
            <a:pPr marL="457200" indent="-457200"/>
            <a:r>
              <a:rPr lang="en-US" b="1" dirty="0" smtClean="0"/>
              <a:t>Note: rough estimation; </a:t>
            </a:r>
          </a:p>
          <a:p>
            <a:pPr marL="457200" indent="-457200"/>
            <a:r>
              <a:rPr lang="en-US" b="1" dirty="0" smtClean="0"/>
              <a:t>Working in progress, not conclusive</a:t>
            </a:r>
          </a:p>
        </p:txBody>
      </p:sp>
      <p:pic>
        <p:nvPicPr>
          <p:cNvPr id="1026" name="Picture 2"/>
          <p:cNvPicPr>
            <a:picLocks noChangeAspect="1" noChangeArrowheads="1"/>
          </p:cNvPicPr>
          <p:nvPr/>
        </p:nvPicPr>
        <p:blipFill>
          <a:blip r:embed="rId2" cstate="print"/>
          <a:srcRect/>
          <a:stretch>
            <a:fillRect/>
          </a:stretch>
        </p:blipFill>
        <p:spPr bwMode="auto">
          <a:xfrm>
            <a:off x="5486400" y="4200295"/>
            <a:ext cx="3657600" cy="2657705"/>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Linac cost comparison (2)</a:t>
            </a:r>
            <a:endParaRPr lang="en-US" dirty="0">
              <a:solidFill>
                <a:schemeClr val="tx1"/>
              </a:solidFill>
            </a:endParaRPr>
          </a:p>
        </p:txBody>
      </p:sp>
      <p:sp>
        <p:nvSpPr>
          <p:cNvPr id="3" name="Content Placeholder 2"/>
          <p:cNvSpPr>
            <a:spLocks noGrp="1"/>
          </p:cNvSpPr>
          <p:nvPr>
            <p:ph idx="1"/>
          </p:nvPr>
        </p:nvSpPr>
        <p:spPr>
          <a:xfrm>
            <a:off x="381000" y="762000"/>
            <a:ext cx="8534400" cy="5181600"/>
          </a:xfrm>
        </p:spPr>
        <p:txBody>
          <a:bodyPr/>
          <a:lstStyle/>
          <a:p>
            <a:r>
              <a:rPr lang="en-US" sz="2000" dirty="0" smtClean="0"/>
              <a:t>Note: </a:t>
            </a:r>
          </a:p>
          <a:p>
            <a:pPr lvl="1"/>
            <a:r>
              <a:rPr lang="en-US" sz="2000" dirty="0" smtClean="0"/>
              <a:t>LEPII cavity is only for reference, since their dynamic loss per cavity is too high for this application</a:t>
            </a:r>
          </a:p>
          <a:p>
            <a:pPr lvl="1"/>
            <a:r>
              <a:rPr lang="en-US" sz="2000" dirty="0" smtClean="0"/>
              <a:t>Man power for operation is not included.</a:t>
            </a:r>
          </a:p>
          <a:p>
            <a:pPr lvl="1"/>
            <a:r>
              <a:rPr lang="en-US" sz="2000" dirty="0" smtClean="0"/>
              <a:t>At JLab consumed </a:t>
            </a:r>
            <a:r>
              <a:rPr lang="en-US" sz="2000" dirty="0" err="1" smtClean="0"/>
              <a:t>LHe</a:t>
            </a:r>
            <a:r>
              <a:rPr lang="en-US" sz="2000" dirty="0" smtClean="0"/>
              <a:t> and LN is ~0.4*</a:t>
            </a:r>
            <a:r>
              <a:rPr lang="en-US" sz="2000" dirty="0" err="1" smtClean="0"/>
              <a:t>cryo</a:t>
            </a:r>
            <a:r>
              <a:rPr lang="en-US" sz="2000" dirty="0" smtClean="0"/>
              <a:t>-system electric power cost</a:t>
            </a:r>
            <a:r>
              <a:rPr lang="en-US" sz="2000" baseline="30000" dirty="0" smtClean="0"/>
              <a:t>[</a:t>
            </a:r>
            <a:r>
              <a:rPr lang="en-US" sz="2000" baseline="30000" dirty="0" smtClean="0">
                <a:solidFill>
                  <a:srgbClr val="0070C0"/>
                </a:solidFill>
              </a:rPr>
              <a:t>4</a:t>
            </a:r>
            <a:r>
              <a:rPr lang="en-US" sz="2000" baseline="30000" dirty="0" smtClean="0"/>
              <a:t>]</a:t>
            </a:r>
            <a:r>
              <a:rPr lang="en-US" sz="2000" dirty="0" smtClean="0"/>
              <a:t> </a:t>
            </a:r>
          </a:p>
          <a:p>
            <a:pPr lvl="1"/>
            <a:r>
              <a:rPr lang="en-US" sz="2000" b="1" dirty="0" smtClean="0"/>
              <a:t>Rough estimation; working in progress, not conclusive</a:t>
            </a:r>
          </a:p>
          <a:p>
            <a:pPr lvl="1"/>
            <a:endParaRPr lang="en-US" sz="2000" dirty="0"/>
          </a:p>
        </p:txBody>
      </p:sp>
      <p:pic>
        <p:nvPicPr>
          <p:cNvPr id="2050" name="Picture 2"/>
          <p:cNvPicPr>
            <a:picLocks noChangeAspect="1" noChangeArrowheads="1"/>
          </p:cNvPicPr>
          <p:nvPr/>
        </p:nvPicPr>
        <p:blipFill>
          <a:blip r:embed="rId2" cstate="print"/>
          <a:srcRect/>
          <a:stretch>
            <a:fillRect/>
          </a:stretch>
        </p:blipFill>
        <p:spPr bwMode="auto">
          <a:xfrm>
            <a:off x="0" y="3048000"/>
            <a:ext cx="4572000" cy="332213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572000" y="3048000"/>
            <a:ext cx="4572000" cy="3322131"/>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685800" y="1295400"/>
            <a:ext cx="7772400" cy="2209800"/>
          </a:xfrm>
        </p:spPr>
        <p:txBody>
          <a:bodyPr/>
          <a:lstStyle/>
          <a:p>
            <a:pPr marL="514350" indent="-514350"/>
            <a:r>
              <a:rPr lang="en-US" sz="2800" dirty="0" smtClean="0"/>
              <a:t>I would like to thank Shirley Yang, Gary Cheng, James Henry, </a:t>
            </a:r>
            <a:r>
              <a:rPr lang="en-US" sz="2800" dirty="0" err="1" smtClean="0"/>
              <a:t>Mircea</a:t>
            </a:r>
            <a:r>
              <a:rPr lang="en-US" sz="2800" dirty="0" smtClean="0"/>
              <a:t> </a:t>
            </a:r>
            <a:r>
              <a:rPr lang="en-US" sz="2800" dirty="0" err="1" smtClean="0"/>
              <a:t>Stirbet</a:t>
            </a:r>
            <a:r>
              <a:rPr lang="en-US" sz="2800" dirty="0" smtClean="0"/>
              <a:t> at </a:t>
            </a:r>
            <a:r>
              <a:rPr lang="en-US" sz="2800" dirty="0" err="1" smtClean="0"/>
              <a:t>Jlab</a:t>
            </a:r>
            <a:r>
              <a:rPr lang="en-US" sz="2800" dirty="0" smtClean="0"/>
              <a:t>, and William Graves at MIT for their help</a:t>
            </a:r>
            <a:endParaRPr lang="en-US" sz="2800" dirty="0"/>
          </a:p>
        </p:txBody>
      </p:sp>
      <p:sp>
        <p:nvSpPr>
          <p:cNvPr id="4" name="Content Placeholder 2"/>
          <p:cNvSpPr txBox="1">
            <a:spLocks/>
          </p:cNvSpPr>
          <p:nvPr/>
        </p:nvSpPr>
        <p:spPr bwMode="auto">
          <a:xfrm>
            <a:off x="685800" y="3429000"/>
            <a:ext cx="77724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4400" b="0" i="0" u="none" strike="noStrike" kern="0" cap="none" spc="0" normalizeH="0" baseline="0" noProof="0" smtClean="0">
                <a:ln>
                  <a:noFill/>
                </a:ln>
                <a:solidFill>
                  <a:schemeClr val="tx1"/>
                </a:solidFill>
                <a:effectLst/>
                <a:uLnTx/>
                <a:uFillTx/>
                <a:latin typeface="+mn-lt"/>
                <a:ea typeface="+mn-ea"/>
                <a:cs typeface="+mn-cs"/>
              </a:rPr>
              <a:t>Thank you for your attention</a:t>
            </a:r>
            <a:endParaRPr kumimoji="0" lang="en-US" sz="44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85800" y="2819400"/>
            <a:ext cx="7772400" cy="990600"/>
          </a:xfrm>
        </p:spPr>
        <p:txBody>
          <a:bodyPr/>
          <a:lstStyle/>
          <a:p>
            <a:pPr algn="ctr">
              <a:buNone/>
            </a:pPr>
            <a:r>
              <a:rPr lang="en-US" sz="4400" dirty="0" smtClean="0"/>
              <a:t>Below are supporting materials </a:t>
            </a:r>
            <a:endParaRPr lang="en-US" sz="4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Linac comparison</a:t>
            </a:r>
            <a:endParaRPr lang="en-US" dirty="0">
              <a:solidFill>
                <a:schemeClr val="tx1"/>
              </a:solidFill>
            </a:endParaRPr>
          </a:p>
        </p:txBody>
      </p:sp>
      <p:graphicFrame>
        <p:nvGraphicFramePr>
          <p:cNvPr id="6" name="Content Placeholder 5"/>
          <p:cNvGraphicFramePr>
            <a:graphicFrameLocks noGrp="1"/>
          </p:cNvGraphicFramePr>
          <p:nvPr>
            <p:ph idx="1"/>
          </p:nvPr>
        </p:nvGraphicFramePr>
        <p:xfrm>
          <a:off x="1" y="914401"/>
          <a:ext cx="9143996" cy="3174876"/>
        </p:xfrm>
        <a:graphic>
          <a:graphicData uri="http://schemas.openxmlformats.org/drawingml/2006/table">
            <a:tbl>
              <a:tblPr firstRow="1" bandRow="1">
                <a:tableStyleId>{3C2FFA5D-87B4-456A-9821-1D502468CF0F}</a:tableStyleId>
              </a:tblPr>
              <a:tblGrid>
                <a:gridCol w="1279947"/>
                <a:gridCol w="370213"/>
                <a:gridCol w="385140"/>
                <a:gridCol w="370213"/>
                <a:gridCol w="310502"/>
                <a:gridCol w="394098"/>
                <a:gridCol w="394098"/>
                <a:gridCol w="370213"/>
                <a:gridCol w="370213"/>
                <a:gridCol w="453809"/>
                <a:gridCol w="459703"/>
                <a:gridCol w="412089"/>
                <a:gridCol w="501579"/>
                <a:gridCol w="420968"/>
                <a:gridCol w="501579"/>
                <a:gridCol w="537408"/>
                <a:gridCol w="537408"/>
                <a:gridCol w="537408"/>
                <a:gridCol w="537408"/>
              </a:tblGrid>
              <a:tr h="69523">
                <a:tc gridSpan="19">
                  <a:txBody>
                    <a:bodyPr/>
                    <a:lstStyle/>
                    <a:p>
                      <a:pPr algn="ctr" fontAlgn="ctr"/>
                      <a:r>
                        <a:rPr lang="en-US" sz="1000" u="none" strike="noStrike" dirty="0">
                          <a:solidFill>
                            <a:sysClr val="windowText" lastClr="000000"/>
                          </a:solidFill>
                        </a:rPr>
                        <a:t>SC </a:t>
                      </a:r>
                      <a:r>
                        <a:rPr lang="en-US" sz="1000" u="none" strike="noStrike" dirty="0" smtClean="0">
                          <a:solidFill>
                            <a:sysClr val="windowText" lastClr="000000"/>
                          </a:solidFill>
                        </a:rPr>
                        <a:t>cavities at 4.5K</a:t>
                      </a:r>
                      <a:endParaRPr lang="en-US" sz="1000" b="1" i="0" u="none" strike="noStrike" dirty="0">
                        <a:solidFill>
                          <a:sysClr val="windowText" lastClr="000000"/>
                        </a:solidFill>
                        <a:latin typeface="Arial"/>
                      </a:endParaRPr>
                    </a:p>
                  </a:txBody>
                  <a:tcPr marL="6288" marR="6288" marT="6288"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ctr"/>
                      <a:endParaRPr lang="en-US" sz="1000" b="1" i="0" u="none" strike="noStrike" dirty="0">
                        <a:solidFill>
                          <a:sysClr val="windowText" lastClr="000000"/>
                        </a:solidFill>
                        <a:latin typeface="Arial"/>
                      </a:endParaRPr>
                    </a:p>
                  </a:txBody>
                  <a:tcPr marL="6288" marR="6288" marT="6288" marB="0" anchor="ctr"/>
                </a:tc>
                <a:tc hMerge="1">
                  <a:txBody>
                    <a:bodyPr/>
                    <a:lstStyle/>
                    <a:p>
                      <a:pPr algn="ctr" fontAlgn="ctr"/>
                      <a:endParaRPr lang="en-US" sz="1000" b="1" i="0" u="none" strike="noStrike" dirty="0">
                        <a:solidFill>
                          <a:sysClr val="windowText" lastClr="000000"/>
                        </a:solidFill>
                        <a:latin typeface="Arial"/>
                      </a:endParaRPr>
                    </a:p>
                  </a:txBody>
                  <a:tcPr marL="6288" marR="6288" marT="6288" marB="0" anchor="ctr"/>
                </a:tc>
                <a:tc hMerge="1">
                  <a:txBody>
                    <a:bodyPr/>
                    <a:lstStyle/>
                    <a:p>
                      <a:pPr algn="ctr" fontAlgn="ctr"/>
                      <a:endParaRPr lang="en-US" sz="1000" b="1" i="0" u="none" strike="noStrike" dirty="0">
                        <a:solidFill>
                          <a:sysClr val="windowText" lastClr="000000"/>
                        </a:solidFill>
                        <a:latin typeface="Arial"/>
                      </a:endParaRPr>
                    </a:p>
                  </a:txBody>
                  <a:tcPr marL="6288" marR="6288" marT="6288" marB="0" anchor="ctr"/>
                </a:tc>
              </a:tr>
              <a:tr h="269829">
                <a:tc>
                  <a:txBody>
                    <a:bodyPr/>
                    <a:lstStyle/>
                    <a:p>
                      <a:pPr algn="ctr" fontAlgn="ctr"/>
                      <a:r>
                        <a:rPr lang="en-US" sz="1000" u="none" strike="noStrike" dirty="0">
                          <a:solidFill>
                            <a:sysClr val="windowText" lastClr="000000"/>
                          </a:solidFill>
                        </a:rPr>
                        <a:t>Name ID</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Frequency</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Iris D</a:t>
                      </a:r>
                      <a:endParaRPr lang="en-US" sz="1000" b="1"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Equator D</a:t>
                      </a:r>
                      <a:endParaRPr lang="en-US" sz="1000" b="1"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cell no.</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Cavity weight wall 3mm</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Cavity active length</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Vacc per cavity</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Cavity no.</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Ep on operation</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Linac length (+0.5 m * </a:t>
                      </a:r>
                      <a:r>
                        <a:rPr lang="en-US" sz="1000" u="none" strike="noStrike" dirty="0" err="1">
                          <a:solidFill>
                            <a:sysClr val="windowText" lastClr="000000"/>
                          </a:solidFill>
                        </a:rPr>
                        <a:t>Nca</a:t>
                      </a:r>
                      <a:r>
                        <a:rPr lang="en-US" sz="1000" u="none" strike="noStrike" dirty="0">
                          <a:solidFill>
                            <a:sysClr val="windowText" lastClr="000000"/>
                          </a:solidFill>
                        </a:rPr>
                        <a:t>)</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Dynamic loss per cavity</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Dynamic loss of full 21 MV</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Capital cost</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Electric power cost</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Electric power cost</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Estimated static heat load</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Peak LHe heat load</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Peak electric power</a:t>
                      </a:r>
                      <a:endParaRPr lang="en-US" sz="1000" b="0" i="0" u="none" strike="noStrike" dirty="0">
                        <a:solidFill>
                          <a:sysClr val="windowText" lastClr="000000"/>
                        </a:solidFill>
                        <a:latin typeface="Arial"/>
                      </a:endParaRPr>
                    </a:p>
                  </a:txBody>
                  <a:tcPr marL="9525" marR="9525" marT="9525" marB="0" anchor="ctr"/>
                </a:tc>
              </a:tr>
              <a:tr h="69523">
                <a:tc>
                  <a:txBody>
                    <a:bodyPr/>
                    <a:lstStyle/>
                    <a:p>
                      <a:pPr algn="ctr" fontAlgn="ctr"/>
                      <a:r>
                        <a:rPr lang="en-US" sz="1000" u="none" strike="noStrike" dirty="0">
                          <a:solidFill>
                            <a:sysClr val="windowText" lastClr="000000"/>
                          </a:solidFill>
                        </a:rPr>
                        <a:t> </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MHz</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mm</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mm</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 </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kg</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mm</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MV</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 </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MV/m</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m</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W</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W</a:t>
                      </a:r>
                      <a:endParaRPr lang="en-US" sz="1000" b="0"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M$</a:t>
                      </a:r>
                      <a:endParaRPr lang="en-US" sz="1000" b="0"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dirty="0">
                          <a:solidFill>
                            <a:sysClr val="windowText" lastClr="000000"/>
                          </a:solidFill>
                        </a:rPr>
                        <a:t>$/week</a:t>
                      </a:r>
                      <a:endParaRPr lang="en-US" sz="1000" b="0"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M$/20yrs</a:t>
                      </a:r>
                      <a:endParaRPr lang="en-US" sz="1000" b="0" i="0" u="none" strike="noStrike">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W</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W</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kW</a:t>
                      </a:r>
                      <a:endParaRPr lang="en-US" sz="1000" b="0" i="0" u="none" strike="noStrike" dirty="0">
                        <a:solidFill>
                          <a:sysClr val="windowText" lastClr="000000"/>
                        </a:solidFill>
                        <a:latin typeface="Arial"/>
                      </a:endParaRPr>
                    </a:p>
                  </a:txBody>
                  <a:tcPr marL="9525" marR="9525" marT="9525" marB="0" anchor="ctr"/>
                </a:tc>
              </a:tr>
              <a:tr h="69523">
                <a:tc>
                  <a:txBody>
                    <a:bodyPr/>
                    <a:lstStyle/>
                    <a:p>
                      <a:pPr algn="ctr" fontAlgn="ctr"/>
                      <a:r>
                        <a:rPr lang="en-US" sz="1000" u="none" strike="noStrike" dirty="0">
                          <a:solidFill>
                            <a:sysClr val="windowText" lastClr="000000"/>
                          </a:solidFill>
                        </a:rPr>
                        <a:t>LEPII Nb-Cu</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352.2</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241</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753</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4</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132</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1702</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18.0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24.3</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2.2</a:t>
                      </a:r>
                      <a:endParaRPr lang="en-US" sz="1000" b="0" i="0" u="none" strike="noStrike" dirty="0">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214.3</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214.3</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7.8</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1004</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1.05</a:t>
                      </a:r>
                    </a:p>
                  </a:txBody>
                  <a:tcPr marL="9525" marR="9525" marT="9525" marB="0" anchor="ctr"/>
                </a:tc>
                <a:tc>
                  <a:txBody>
                    <a:bodyPr/>
                    <a:lstStyle/>
                    <a:p>
                      <a:pPr algn="ctr" fontAlgn="ctr"/>
                      <a:r>
                        <a:rPr lang="en-US" sz="1000" u="none" strike="noStrike">
                          <a:solidFill>
                            <a:sysClr val="windowText" lastClr="000000"/>
                          </a:solidFill>
                        </a:rPr>
                        <a:t>31</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246</a:t>
                      </a:r>
                      <a:endParaRPr lang="en-US" sz="1000" b="0" i="0" u="none" strike="noStrike" dirty="0">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257</a:t>
                      </a:r>
                    </a:p>
                  </a:txBody>
                  <a:tcPr marL="9525" marR="9525" marT="9525" marB="0" anchor="ctr"/>
                </a:tc>
              </a:tr>
              <a:tr h="69523">
                <a:tc>
                  <a:txBody>
                    <a:bodyPr/>
                    <a:lstStyle/>
                    <a:p>
                      <a:pPr algn="ctr" fontAlgn="ctr"/>
                      <a:r>
                        <a:rPr lang="en-US" sz="1000" u="none" strike="noStrike" dirty="0">
                          <a:solidFill>
                            <a:sysClr val="windowText" lastClr="000000"/>
                          </a:solidFill>
                        </a:rPr>
                        <a:t>D50_352 SC</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352.0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50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709</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33</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426</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4.5</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4</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26.7</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3.7</a:t>
                      </a:r>
                      <a:endParaRPr lang="en-US" sz="1000" b="0" i="0" u="none" strike="noStrike" dirty="0">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23.7</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94.9</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8.3</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830</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0.87</a:t>
                      </a:r>
                    </a:p>
                  </a:txBody>
                  <a:tcPr marL="9525" marR="9525" marT="9525" marB="0" anchor="ctr"/>
                </a:tc>
                <a:tc>
                  <a:txBody>
                    <a:bodyPr/>
                    <a:lstStyle/>
                    <a:p>
                      <a:pPr algn="ctr" fontAlgn="ctr"/>
                      <a:r>
                        <a:rPr lang="en-US" sz="1000" u="none" strike="noStrike">
                          <a:solidFill>
                            <a:sysClr val="windowText" lastClr="000000"/>
                          </a:solidFill>
                        </a:rPr>
                        <a:t>43</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138</a:t>
                      </a:r>
                      <a:endParaRPr lang="en-US" sz="1000" b="0" i="0" u="none" strike="noStrike" dirty="0">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160</a:t>
                      </a:r>
                    </a:p>
                  </a:txBody>
                  <a:tcPr marL="9525" marR="9525" marT="9525" marB="0" anchor="ctr"/>
                </a:tc>
              </a:tr>
              <a:tr h="69523">
                <a:tc>
                  <a:txBody>
                    <a:bodyPr/>
                    <a:lstStyle/>
                    <a:p>
                      <a:pPr algn="ctr" fontAlgn="ctr"/>
                      <a:r>
                        <a:rPr lang="en-US" sz="1000" u="none" strike="noStrike" dirty="0">
                          <a:solidFill>
                            <a:sysClr val="windowText" lastClr="000000"/>
                          </a:solidFill>
                        </a:rPr>
                        <a:t>D170_352 SC</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352.2</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170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730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3</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99</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1277</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9.0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2</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16.5</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3.6</a:t>
                      </a:r>
                      <a:endParaRPr lang="en-US" sz="1000" b="0" i="0" u="none" strike="noStrike" dirty="0">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42.8</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85.5</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8.2</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721</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0.75</a:t>
                      </a:r>
                    </a:p>
                  </a:txBody>
                  <a:tcPr marL="9525" marR="9525" marT="9525" marB="0" anchor="ctr"/>
                </a:tc>
                <a:tc>
                  <a:txBody>
                    <a:bodyPr/>
                    <a:lstStyle/>
                    <a:p>
                      <a:pPr algn="ctr" fontAlgn="ctr"/>
                      <a:r>
                        <a:rPr lang="en-US" sz="1000" u="none" strike="noStrike">
                          <a:solidFill>
                            <a:sysClr val="windowText" lastClr="000000"/>
                          </a:solidFill>
                        </a:rPr>
                        <a:t>35</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121</a:t>
                      </a:r>
                      <a:endParaRPr lang="en-US" sz="1000" b="0" i="0" u="none" strike="noStrike" dirty="0">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145</a:t>
                      </a:r>
                    </a:p>
                  </a:txBody>
                  <a:tcPr marL="9525" marR="9525" marT="9525" marB="0" anchor="ctr"/>
                </a:tc>
              </a:tr>
              <a:tr h="69523">
                <a:tc>
                  <a:txBody>
                    <a:bodyPr/>
                    <a:lstStyle/>
                    <a:p>
                      <a:pPr algn="ctr" fontAlgn="ctr"/>
                      <a:r>
                        <a:rPr lang="en-US" sz="1000" u="none" strike="noStrike" dirty="0">
                          <a:solidFill>
                            <a:sysClr val="windowText" lastClr="000000"/>
                          </a:solidFill>
                        </a:rPr>
                        <a:t>D50_704 SC</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704.0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50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355</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8</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213</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3.6</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5</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40.7</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3.6</a:t>
                      </a:r>
                      <a:endParaRPr lang="en-US" sz="1000" b="0" i="0" u="none" strike="noStrike" dirty="0">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52.1</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260.4</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8.0</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1144</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1.19</a:t>
                      </a:r>
                    </a:p>
                  </a:txBody>
                  <a:tcPr marL="9525" marR="9525" marT="9525" marB="0" anchor="ctr"/>
                </a:tc>
                <a:tc>
                  <a:txBody>
                    <a:bodyPr/>
                    <a:lstStyle/>
                    <a:p>
                      <a:pPr algn="ctr" fontAlgn="ctr"/>
                      <a:r>
                        <a:rPr lang="en-US" sz="1000" u="none" strike="noStrike">
                          <a:solidFill>
                            <a:sysClr val="windowText" lastClr="000000"/>
                          </a:solidFill>
                        </a:rPr>
                        <a:t>34</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294</a:t>
                      </a:r>
                      <a:endParaRPr lang="en-US" sz="1000" b="0" i="0" u="none" strike="noStrike" dirty="0">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301</a:t>
                      </a:r>
                    </a:p>
                  </a:txBody>
                  <a:tcPr marL="9525" marR="9525" marT="9525" marB="0" anchor="ctr"/>
                </a:tc>
              </a:tr>
              <a:tr h="69523">
                <a:tc>
                  <a:txBody>
                    <a:bodyPr/>
                    <a:lstStyle/>
                    <a:p>
                      <a:pPr algn="ctr" fontAlgn="ctr"/>
                      <a:r>
                        <a:rPr lang="en-US" sz="1000" u="none" strike="noStrike" dirty="0">
                          <a:solidFill>
                            <a:sysClr val="windowText" lastClr="000000"/>
                          </a:solidFill>
                        </a:rPr>
                        <a:t>D70_704 SC</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704.0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70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355</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3</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25</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639</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6.0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3</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22.1</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3.4</a:t>
                      </a:r>
                      <a:endParaRPr lang="en-US" sz="1000" b="0" i="0" u="none" strike="noStrike" dirty="0">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53.6</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160.9</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7.9</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809</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0.84</a:t>
                      </a:r>
                    </a:p>
                  </a:txBody>
                  <a:tcPr marL="9525" marR="9525" marT="9525" marB="0" anchor="ctr"/>
                </a:tc>
                <a:tc>
                  <a:txBody>
                    <a:bodyPr/>
                    <a:lstStyle/>
                    <a:p>
                      <a:pPr algn="ctr" fontAlgn="ctr"/>
                      <a:r>
                        <a:rPr lang="en-US" sz="1000" u="none" strike="noStrike">
                          <a:solidFill>
                            <a:sysClr val="windowText" lastClr="000000"/>
                          </a:solidFill>
                        </a:rPr>
                        <a:t>26</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187</a:t>
                      </a:r>
                      <a:endParaRPr lang="en-US" sz="1000" b="0" i="0" u="none" strike="noStrike">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204</a:t>
                      </a:r>
                    </a:p>
                  </a:txBody>
                  <a:tcPr marL="9525" marR="9525" marT="9525" marB="0" anchor="ctr"/>
                </a:tc>
              </a:tr>
              <a:tr h="136292">
                <a:tc>
                  <a:txBody>
                    <a:bodyPr/>
                    <a:lstStyle/>
                    <a:p>
                      <a:pPr algn="ctr" fontAlgn="ctr"/>
                      <a:r>
                        <a:rPr lang="en-US" sz="1000" u="none" strike="noStrike" dirty="0">
                          <a:solidFill>
                            <a:sysClr val="windowText" lastClr="000000"/>
                          </a:solidFill>
                        </a:rPr>
                        <a:t>BES-ICS double spoke</a:t>
                      </a:r>
                      <a:endParaRPr lang="en-US" sz="1000" b="1" i="0" u="none" strike="noStrike" dirty="0">
                        <a:solidFill>
                          <a:sysClr val="windowText" lastClr="000000"/>
                        </a:solidFill>
                        <a:latin typeface="Arial"/>
                      </a:endParaRPr>
                    </a:p>
                  </a:txBody>
                  <a:tcPr marL="6288" marR="6288" marT="6288" marB="0" anchor="ctr"/>
                </a:tc>
                <a:tc>
                  <a:txBody>
                    <a:bodyPr/>
                    <a:lstStyle/>
                    <a:p>
                      <a:pPr algn="ctr" fontAlgn="ctr"/>
                      <a:r>
                        <a:rPr lang="en-US" sz="1000" u="none" strike="noStrike">
                          <a:solidFill>
                            <a:sysClr val="windowText" lastClr="000000"/>
                          </a:solidFill>
                        </a:rPr>
                        <a:t>352.2</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50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599</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3</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111</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1277</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9.0</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2</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a:solidFill>
                            <a:sysClr val="windowText" lastClr="000000"/>
                          </a:solidFill>
                        </a:rPr>
                        <a:t>28.2</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3.6</a:t>
                      </a:r>
                      <a:endParaRPr lang="en-US" sz="1000" b="0" i="0" u="none" strike="noStrike" dirty="0">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39.7</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79.3</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8.3</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706</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0.74</a:t>
                      </a:r>
                    </a:p>
                  </a:txBody>
                  <a:tcPr marL="9525" marR="9525" marT="9525" marB="0" anchor="ctr"/>
                </a:tc>
                <a:tc>
                  <a:txBody>
                    <a:bodyPr/>
                    <a:lstStyle/>
                    <a:p>
                      <a:pPr algn="ctr" fontAlgn="ctr"/>
                      <a:r>
                        <a:rPr lang="en-US" sz="1000" u="none" strike="noStrike">
                          <a:solidFill>
                            <a:sysClr val="windowText" lastClr="000000"/>
                          </a:solidFill>
                        </a:rPr>
                        <a:t>35</a:t>
                      </a:r>
                      <a:endParaRPr lang="en-US" sz="1000" b="0" i="0" u="none" strike="noStrike">
                        <a:solidFill>
                          <a:sysClr val="windowText" lastClr="000000"/>
                        </a:solidFill>
                        <a:latin typeface="Arial"/>
                      </a:endParaRPr>
                    </a:p>
                  </a:txBody>
                  <a:tcPr marL="9525" marR="9525" marT="9525" marB="0" anchor="ctr"/>
                </a:tc>
                <a:tc>
                  <a:txBody>
                    <a:bodyPr/>
                    <a:lstStyle/>
                    <a:p>
                      <a:pPr algn="ctr" fontAlgn="ctr"/>
                      <a:r>
                        <a:rPr lang="en-US" sz="1000" u="none" strike="noStrike" dirty="0">
                          <a:solidFill>
                            <a:sysClr val="windowText" lastClr="000000"/>
                          </a:solidFill>
                        </a:rPr>
                        <a:t>115</a:t>
                      </a:r>
                      <a:endParaRPr lang="en-US" sz="1000" b="0" i="0" u="none" strike="noStrike" dirty="0">
                        <a:solidFill>
                          <a:sysClr val="windowText" lastClr="000000"/>
                        </a:solidFill>
                        <a:latin typeface="Arial"/>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139</a:t>
                      </a:r>
                    </a:p>
                  </a:txBody>
                  <a:tcPr marL="9525" marR="9525" marT="9525" marB="0" anchor="ctr"/>
                </a:tc>
              </a:tr>
              <a:tr h="70942">
                <a:tc gridSpan="19">
                  <a:txBody>
                    <a:bodyPr/>
                    <a:lstStyle/>
                    <a:p>
                      <a:pPr marL="0" algn="ctr" defTabSz="914400" rtl="0" eaLnBrk="1" fontAlgn="ctr" latinLnBrk="0" hangingPunct="1"/>
                      <a:r>
                        <a:rPr lang="en-US" sz="1000" u="none" strike="noStrike" kern="1200" dirty="0">
                          <a:solidFill>
                            <a:sysClr val="windowText" lastClr="000000"/>
                          </a:solidFill>
                        </a:rPr>
                        <a:t>Normal conducting elliptical cavity (standing wave, CW</a:t>
                      </a:r>
                      <a:r>
                        <a:rPr lang="en-US" sz="1000" u="none" strike="noStrike" kern="1200" dirty="0" smtClean="0">
                          <a:solidFill>
                            <a:sysClr val="windowText" lastClr="000000"/>
                          </a:solidFill>
                        </a:rPr>
                        <a:t>) with dynamic </a:t>
                      </a:r>
                      <a:r>
                        <a:rPr lang="en-US" sz="1000" u="none" strike="noStrike" kern="1200" dirty="0">
                          <a:solidFill>
                            <a:sysClr val="windowText" lastClr="000000"/>
                          </a:solidFill>
                        </a:rPr>
                        <a:t>loss &lt;= 1 MW of full 21 MV</a:t>
                      </a:r>
                      <a:endParaRPr lang="en-US" sz="1000" b="1" u="none" strike="noStrike" kern="1200" dirty="0">
                        <a:solidFill>
                          <a:sysClr val="windowText" lastClr="000000"/>
                        </a:solidFill>
                        <a:latin typeface="+mn-lt"/>
                        <a:ea typeface="+mn-ea"/>
                        <a:cs typeface="+mn-cs"/>
                      </a:endParaRPr>
                    </a:p>
                  </a:txBody>
                  <a:tcPr marL="9525" marR="9525" marT="9525" marB="0" anchor="ct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1" i="0" u="none" strike="noStrike" dirty="0">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1" i="0" u="none" strike="noStrike" dirty="0">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ctr"/>
                      <a:endParaRPr lang="en-US" sz="1000" b="1" i="0" u="none" strike="noStrike">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en-US" sz="1000" b="0" i="0" u="none" strike="noStrike" dirty="0">
                        <a:latin typeface="Arial"/>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marL="0" algn="ctr" defTabSz="914400" rtl="0" eaLnBrk="1" fontAlgn="ctr" latinLnBrk="0" hangingPunct="1"/>
                      <a:endParaRPr lang="en-US" sz="1000" b="1" u="none" strike="noStrike" kern="1200" dirty="0">
                        <a:solidFill>
                          <a:sysClr val="windowText" lastClr="000000"/>
                        </a:solidFill>
                        <a:latin typeface="+mn-lt"/>
                        <a:ea typeface="+mn-ea"/>
                        <a:cs typeface="+mn-cs"/>
                      </a:endParaRPr>
                    </a:p>
                  </a:txBody>
                  <a:tcPr marL="9525" marR="9525" marT="9525" marB="0" anchor="ctr"/>
                </a:tc>
                <a:tc hMerge="1">
                  <a:txBody>
                    <a:bodyPr/>
                    <a:lstStyle/>
                    <a:p>
                      <a:pPr marL="0" algn="ctr" defTabSz="914400" rtl="0" eaLnBrk="1" fontAlgn="ctr" latinLnBrk="0" hangingPunct="1"/>
                      <a:endParaRPr lang="en-US" sz="1000" b="1" u="none" strike="noStrike" kern="1200" dirty="0">
                        <a:solidFill>
                          <a:sysClr val="windowText" lastClr="000000"/>
                        </a:solidFill>
                        <a:latin typeface="+mn-lt"/>
                        <a:ea typeface="+mn-ea"/>
                        <a:cs typeface="+mn-cs"/>
                      </a:endParaRPr>
                    </a:p>
                  </a:txBody>
                  <a:tcPr marL="9525" marR="9525" marT="9525" marB="0" anchor="ctr"/>
                </a:tc>
                <a:tc hMerge="1">
                  <a:txBody>
                    <a:bodyPr/>
                    <a:lstStyle/>
                    <a:p>
                      <a:pPr marL="0" algn="ctr" defTabSz="914400" rtl="0" eaLnBrk="1" fontAlgn="ctr" latinLnBrk="0" hangingPunct="1"/>
                      <a:endParaRPr lang="en-US" sz="1000" b="1" u="none" strike="noStrike" kern="1200" dirty="0">
                        <a:solidFill>
                          <a:sysClr val="windowText" lastClr="000000"/>
                        </a:solidFill>
                        <a:latin typeface="+mn-lt"/>
                        <a:ea typeface="+mn-ea"/>
                        <a:cs typeface="+mn-cs"/>
                      </a:endParaRPr>
                    </a:p>
                  </a:txBody>
                  <a:tcPr marL="9525" marR="9525" marT="9525" marB="0" anchor="ctr"/>
                </a:tc>
              </a:tr>
              <a:tr h="271247">
                <a:tc>
                  <a:txBody>
                    <a:bodyPr/>
                    <a:lstStyle/>
                    <a:p>
                      <a:pPr marL="0" algn="ctr" defTabSz="914400" rtl="0" eaLnBrk="1" fontAlgn="ctr" latinLnBrk="0" hangingPunct="1"/>
                      <a:r>
                        <a:rPr lang="en-US" sz="1000" u="none" strike="noStrike" kern="1200" dirty="0">
                          <a:solidFill>
                            <a:sysClr val="windowText" lastClr="000000"/>
                          </a:solidFill>
                        </a:rPr>
                        <a:t>Name ID</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Frequency</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Iris D</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Equator D</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cell no.</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 </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Cavity active length</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Vacc per cavity</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Cavity no.</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Ep on operation</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Linac length (+0.3m*Nca)</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Dynamic loss per cavity</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Dynamic loss of full 21 MV</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Capital cost</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Operational cost</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Electric power cost</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algn="ctr" fontAlgn="ctr"/>
                      <a:r>
                        <a:rPr lang="en-US" sz="1000" u="none" strike="noStrike" dirty="0">
                          <a:solidFill>
                            <a:sysClr val="windowText" lastClr="000000"/>
                          </a:solidFill>
                        </a:rPr>
                        <a:t>Peak electric power</a:t>
                      </a:r>
                      <a:endParaRPr lang="en-US" sz="1000" b="0" i="0" u="none" strike="noStrike" dirty="0">
                        <a:solidFill>
                          <a:sysClr val="windowText" lastClr="000000"/>
                        </a:solidFill>
                        <a:latin typeface="Arial"/>
                      </a:endParaRPr>
                    </a:p>
                  </a:txBody>
                  <a:tcPr marL="9525" marR="9525" marT="9525" marB="0" anchor="ctr"/>
                </a:tc>
              </a:tr>
              <a:tr h="70942">
                <a:tc>
                  <a:txBody>
                    <a:bodyPr/>
                    <a:lstStyle/>
                    <a:p>
                      <a:pPr marL="0" algn="ctr" defTabSz="914400" rtl="0" eaLnBrk="1" fontAlgn="ctr" latinLnBrk="0" hangingPunct="1"/>
                      <a:r>
                        <a:rPr lang="en-US" sz="1000" u="none" strike="noStrike" kern="1200" dirty="0">
                          <a:solidFill>
                            <a:sysClr val="windowText" lastClr="000000"/>
                          </a:solidFill>
                        </a:rPr>
                        <a:t> </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MHz</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mm</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mm</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 </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 </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mm</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MV</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 </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MV/m</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m</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kW</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kW</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M$</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$/week</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M$/20yrs</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algn="ctr" fontAlgn="ctr"/>
                      <a:r>
                        <a:rPr lang="en-US" sz="1000" u="none" strike="noStrike" dirty="0">
                          <a:solidFill>
                            <a:sysClr val="windowText" lastClr="000000"/>
                          </a:solidFill>
                        </a:rPr>
                        <a:t>kW</a:t>
                      </a:r>
                      <a:endParaRPr lang="en-US" sz="1000" b="0" i="0" u="none" strike="noStrike" dirty="0">
                        <a:solidFill>
                          <a:sysClr val="windowText" lastClr="000000"/>
                        </a:solidFill>
                        <a:latin typeface="Arial"/>
                      </a:endParaRPr>
                    </a:p>
                  </a:txBody>
                  <a:tcPr marL="9525" marR="9525" marT="9525" marB="0" anchor="ctr"/>
                </a:tc>
              </a:tr>
              <a:tr h="70942">
                <a:tc>
                  <a:txBody>
                    <a:bodyPr/>
                    <a:lstStyle/>
                    <a:p>
                      <a:pPr marL="0" algn="ctr" defTabSz="914400" rtl="0" eaLnBrk="1" fontAlgn="ctr" latinLnBrk="0" hangingPunct="1"/>
                      <a:r>
                        <a:rPr lang="en-US" sz="1000" u="none" strike="noStrike" kern="1200" dirty="0">
                          <a:solidFill>
                            <a:sysClr val="windowText" lastClr="000000"/>
                          </a:solidFill>
                        </a:rPr>
                        <a:t>D50_704 NC</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704.0</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50</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355</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1</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 </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213</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3.0</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17</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12.0</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10.4</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58.4</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993.1</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11.0</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5662</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5.906</a:t>
                      </a:r>
                    </a:p>
                  </a:txBody>
                  <a:tcPr marL="9525" marR="9525" marT="9525" marB="0" anchor="ctr"/>
                </a:tc>
                <a:tc>
                  <a:txBody>
                    <a:bodyPr/>
                    <a:lstStyle/>
                    <a:p>
                      <a:pPr marL="0" algn="ctr" defTabSz="914400" rtl="0" eaLnBrk="1" fontAlgn="ctr" latinLnBrk="0" hangingPunct="1"/>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algn="ctr" fontAlgn="ctr"/>
                      <a:r>
                        <a:rPr lang="en-US" sz="1000" u="none" strike="noStrike" dirty="0" smtClean="0">
                          <a:solidFill>
                            <a:sysClr val="windowText" lastClr="000000"/>
                          </a:solidFill>
                        </a:rPr>
                        <a:t>2022</a:t>
                      </a:r>
                      <a:endParaRPr lang="en-US" sz="1000" b="0" i="0" u="none" strike="noStrike" dirty="0">
                        <a:solidFill>
                          <a:sysClr val="windowText" lastClr="000000"/>
                        </a:solidFill>
                        <a:latin typeface="Arial"/>
                      </a:endParaRPr>
                    </a:p>
                  </a:txBody>
                  <a:tcPr marL="9525" marR="9525" marT="9525" marB="0" anchor="ctr"/>
                </a:tc>
              </a:tr>
              <a:tr h="70942">
                <a:tc>
                  <a:txBody>
                    <a:bodyPr/>
                    <a:lstStyle/>
                    <a:p>
                      <a:pPr marL="0" algn="ctr" defTabSz="914400" rtl="0" eaLnBrk="1" fontAlgn="ctr" latinLnBrk="0" hangingPunct="1"/>
                      <a:r>
                        <a:rPr lang="en-US" sz="1000" u="none" strike="noStrike" kern="1200" dirty="0">
                          <a:solidFill>
                            <a:sysClr val="windowText" lastClr="000000"/>
                          </a:solidFill>
                        </a:rPr>
                        <a:t>D50_352 NC</a:t>
                      </a:r>
                      <a:endParaRPr lang="en-US" sz="1000" b="1"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352.0</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50</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709</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1</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rPr>
                        <a:t> </a:t>
                      </a:r>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426</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4.5</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11</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18.5</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9.1</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89.8</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987.3</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10.7</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5629</a:t>
                      </a:r>
                    </a:p>
                  </a:txBody>
                  <a:tcPr marL="9525" marR="9525" marT="9525" marB="0" anchor="ctr"/>
                </a:tc>
                <a:tc>
                  <a:txBody>
                    <a:bodyPr/>
                    <a:lstStyle/>
                    <a:p>
                      <a:pPr marL="0" algn="ctr" defTabSz="914400" rtl="0" eaLnBrk="1" fontAlgn="ctr" latinLnBrk="0" hangingPunct="1"/>
                      <a:r>
                        <a:rPr lang="en-US" sz="1000" u="none" strike="noStrike" kern="1200" dirty="0">
                          <a:solidFill>
                            <a:sysClr val="windowText" lastClr="000000"/>
                          </a:solidFill>
                          <a:latin typeface="+mn-lt"/>
                          <a:ea typeface="+mn-ea"/>
                          <a:cs typeface="+mn-cs"/>
                        </a:rPr>
                        <a:t>5.871</a:t>
                      </a:r>
                    </a:p>
                  </a:txBody>
                  <a:tcPr marL="9525" marR="9525" marT="9525" marB="0" anchor="ctr"/>
                </a:tc>
                <a:tc>
                  <a:txBody>
                    <a:bodyPr/>
                    <a:lstStyle/>
                    <a:p>
                      <a:pPr marL="0" algn="ctr" defTabSz="914400" rtl="0" eaLnBrk="1" fontAlgn="ctr" latinLnBrk="0" hangingPunct="1"/>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marL="0" algn="ctr" defTabSz="914400" rtl="0" eaLnBrk="1" fontAlgn="ctr" latinLnBrk="0" hangingPunct="1"/>
                      <a:endParaRPr lang="en-US" sz="1000" u="none" strike="noStrike" kern="1200" dirty="0">
                        <a:solidFill>
                          <a:sysClr val="windowText" lastClr="000000"/>
                        </a:solidFill>
                        <a:latin typeface="+mn-lt"/>
                        <a:ea typeface="+mn-ea"/>
                        <a:cs typeface="+mn-cs"/>
                      </a:endParaRPr>
                    </a:p>
                  </a:txBody>
                  <a:tcPr marL="9525" marR="9525" marT="9525" marB="0" anchor="ctr"/>
                </a:tc>
                <a:tc>
                  <a:txBody>
                    <a:bodyPr/>
                    <a:lstStyle/>
                    <a:p>
                      <a:pPr algn="ctr" fontAlgn="ctr"/>
                      <a:r>
                        <a:rPr lang="en-US" sz="1000" u="none" strike="noStrike" dirty="0" smtClean="0">
                          <a:solidFill>
                            <a:sysClr val="windowText" lastClr="000000"/>
                          </a:solidFill>
                        </a:rPr>
                        <a:t>2011</a:t>
                      </a:r>
                      <a:endParaRPr lang="en-US" sz="1000" b="0" i="0" u="none" strike="noStrike" dirty="0">
                        <a:solidFill>
                          <a:sysClr val="windowText" lastClr="000000"/>
                        </a:solidFill>
                        <a:latin typeface="Arial"/>
                      </a:endParaRPr>
                    </a:p>
                  </a:txBody>
                  <a:tcPr marL="9525" marR="9525" marT="9525" marB="0" anchor="ctr"/>
                </a:tc>
              </a:tr>
            </a:tbl>
          </a:graphicData>
        </a:graphic>
      </p:graphicFrame>
      <p:sp>
        <p:nvSpPr>
          <p:cNvPr id="7" name="TextBox 6"/>
          <p:cNvSpPr txBox="1"/>
          <p:nvPr/>
        </p:nvSpPr>
        <p:spPr>
          <a:xfrm>
            <a:off x="304800" y="4267200"/>
            <a:ext cx="8534400" cy="2246769"/>
          </a:xfrm>
          <a:prstGeom prst="rect">
            <a:avLst/>
          </a:prstGeom>
          <a:noFill/>
        </p:spPr>
        <p:txBody>
          <a:bodyPr wrap="square" rtlCol="0">
            <a:spAutoFit/>
          </a:bodyPr>
          <a:lstStyle/>
          <a:p>
            <a:r>
              <a:rPr lang="en-US" sz="1400" dirty="0" smtClean="0"/>
              <a:t>Assumptions:  Linac length &lt;= 4m; $2k/kg and additional $30k*1.3/f0[GHz] (end-group) per cavity for elliptical Nb cavity (plus coupler and tuner), that is $90k for 1.3G 9cell cavity; $270k/cavity for spoke cavity; 1/5 per weight price and $20 for Nb coated Cu cavity; $50k per copper cavity; $60 / W for buying small scale RF power supply, $10 / W for large scale (including load, circulator, power supply and so on); $1M for 4K cryogenic system of &lt;100W, $5M for 400W; $8M for 2K cryogenic system; 200k for the overall one </a:t>
            </a:r>
            <a:r>
              <a:rPr lang="en-US" sz="1400" dirty="0" err="1" smtClean="0"/>
              <a:t>cryomodule</a:t>
            </a:r>
            <a:r>
              <a:rPr lang="en-US" sz="1400" dirty="0" smtClean="0"/>
              <a:t>; 7₵ / kWh electric power; 50% efficiency of RF power supply; 900W input power per 1W cooling capacity at 4K, 3400W at 2K; 20nΩ residual resistance for SC cavities; working 8 hours per day, 5days per week, 52 weeks per year; part of static loss proportional to number of cavity, and part proportional to 1/f0, according to SNS's data; 80W on LN shielding, which is 300 liters LN/week, and 10₵/liter price</a:t>
            </a:r>
            <a:br>
              <a:rPr lang="en-US" sz="1400" dirty="0" smtClean="0"/>
            </a:br>
            <a:endParaRPr lang="en-US" sz="1400"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Cavity comparison</a:t>
            </a:r>
            <a:endParaRPr lang="en-US" dirty="0">
              <a:solidFill>
                <a:schemeClr val="tx1"/>
              </a:solidFill>
            </a:endParaRPr>
          </a:p>
        </p:txBody>
      </p:sp>
      <p:sp>
        <p:nvSpPr>
          <p:cNvPr id="5" name="TextBox 4"/>
          <p:cNvSpPr txBox="1"/>
          <p:nvPr/>
        </p:nvSpPr>
        <p:spPr>
          <a:xfrm>
            <a:off x="381000" y="5193268"/>
            <a:ext cx="3818674" cy="369332"/>
          </a:xfrm>
          <a:prstGeom prst="rect">
            <a:avLst/>
          </a:prstGeom>
          <a:noFill/>
        </p:spPr>
        <p:txBody>
          <a:bodyPr wrap="none" rtlCol="0">
            <a:spAutoFit/>
          </a:bodyPr>
          <a:lstStyle/>
          <a:p>
            <a:pPr marL="342900" indent="-342900">
              <a:buFont typeface="Arial" pitchFamily="34" charset="0"/>
              <a:buChar char="•"/>
            </a:pPr>
            <a:r>
              <a:rPr lang="en-US" dirty="0" smtClean="0"/>
              <a:t>Assume 20 n</a:t>
            </a:r>
            <a:r>
              <a:rPr lang="el-GR" dirty="0" smtClean="0"/>
              <a:t>Ω </a:t>
            </a:r>
            <a:r>
              <a:rPr lang="en-US" dirty="0" err="1" smtClean="0"/>
              <a:t>Rres</a:t>
            </a:r>
            <a:r>
              <a:rPr lang="en-US" dirty="0" smtClean="0"/>
              <a:t> for SC cavities</a:t>
            </a:r>
            <a:endParaRPr lang="en-US" dirty="0"/>
          </a:p>
        </p:txBody>
      </p:sp>
      <p:graphicFrame>
        <p:nvGraphicFramePr>
          <p:cNvPr id="7" name="Content Placeholder 6"/>
          <p:cNvGraphicFramePr>
            <a:graphicFrameLocks noGrp="1"/>
          </p:cNvGraphicFramePr>
          <p:nvPr>
            <p:ph idx="1"/>
          </p:nvPr>
        </p:nvGraphicFramePr>
        <p:xfrm>
          <a:off x="0" y="838200"/>
          <a:ext cx="9144001" cy="4245822"/>
        </p:xfrm>
        <a:graphic>
          <a:graphicData uri="http://schemas.openxmlformats.org/drawingml/2006/table">
            <a:tbl>
              <a:tblPr firstRow="1" bandRow="1">
                <a:tableStyleId>{3C2FFA5D-87B4-456A-9821-1D502468CF0F}</a:tableStyleId>
              </a:tblPr>
              <a:tblGrid>
                <a:gridCol w="1032460"/>
                <a:gridCol w="484807"/>
                <a:gridCol w="262604"/>
                <a:gridCol w="368094"/>
                <a:gridCol w="289538"/>
                <a:gridCol w="368094"/>
                <a:gridCol w="343405"/>
                <a:gridCol w="215469"/>
                <a:gridCol w="386051"/>
                <a:gridCol w="341160"/>
                <a:gridCol w="395028"/>
                <a:gridCol w="316472"/>
                <a:gridCol w="466851"/>
                <a:gridCol w="332182"/>
                <a:gridCol w="343405"/>
                <a:gridCol w="260360"/>
                <a:gridCol w="430940"/>
                <a:gridCol w="341160"/>
                <a:gridCol w="489520"/>
                <a:gridCol w="435205"/>
                <a:gridCol w="332182"/>
                <a:gridCol w="478074"/>
                <a:gridCol w="430940"/>
              </a:tblGrid>
              <a:tr h="589254">
                <a:tc>
                  <a:txBody>
                    <a:bodyPr/>
                    <a:lstStyle/>
                    <a:p>
                      <a:pPr algn="ctr" fontAlgn="ctr"/>
                      <a:r>
                        <a:rPr lang="en-US" sz="900" u="none" strike="noStrike" dirty="0">
                          <a:solidFill>
                            <a:sysClr val="windowText" lastClr="000000"/>
                          </a:solidFill>
                        </a:rPr>
                        <a:t>Name ID</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Frequency</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smtClean="0">
                          <a:solidFill>
                            <a:sysClr val="windowText" lastClr="000000"/>
                          </a:solidFill>
                        </a:rPr>
                        <a:t>β=v/c</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Iris </a:t>
                      </a:r>
                      <a:r>
                        <a:rPr lang="en-US" sz="900" u="none" strike="noStrike" dirty="0" smtClean="0">
                          <a:solidFill>
                            <a:sysClr val="windowText" lastClr="000000"/>
                          </a:solidFill>
                        </a:rPr>
                        <a:t>r/</a:t>
                      </a:r>
                      <a:r>
                        <a:rPr lang="el-GR" sz="900" u="none" strike="noStrike" dirty="0" smtClean="0">
                          <a:solidFill>
                            <a:sysClr val="windowText" lastClr="000000"/>
                          </a:solidFill>
                          <a:latin typeface="Calibri"/>
                          <a:cs typeface="Calibri"/>
                        </a:rPr>
                        <a:t>λ</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Iris D</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Equator </a:t>
                      </a:r>
                      <a:r>
                        <a:rPr lang="en-US" sz="900" u="none" strike="noStrike" dirty="0" smtClean="0">
                          <a:solidFill>
                            <a:sysClr val="windowText" lastClr="000000"/>
                          </a:solidFill>
                        </a:rPr>
                        <a:t>R/</a:t>
                      </a:r>
                      <a:r>
                        <a:rPr lang="el-GR" sz="900" u="none" strike="noStrike" dirty="0" smtClean="0">
                          <a:solidFill>
                            <a:sysClr val="windowText" lastClr="000000"/>
                          </a:solidFill>
                          <a:latin typeface="Calibri"/>
                          <a:cs typeface="Calibri"/>
                        </a:rPr>
                        <a:t>λ</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Equator D</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cell no.</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Cavity weight wall3mm</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Cavity active length</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R/Q / length</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G</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R/Q*G / cavity</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Epeak/Eacc</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Bpeak/Eacc</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kcc</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N</a:t>
                      </a:r>
                      <a:r>
                        <a:rPr lang="en-US" sz="900" u="none" strike="noStrike" baseline="30000" dirty="0">
                          <a:solidFill>
                            <a:sysClr val="windowText" lastClr="000000"/>
                          </a:solidFill>
                        </a:rPr>
                        <a:t>2</a:t>
                      </a:r>
                      <a:r>
                        <a:rPr lang="en-US" sz="900" u="none" strike="noStrike" dirty="0" smtClean="0">
                          <a:solidFill>
                            <a:sysClr val="windowText" lastClr="000000"/>
                          </a:solidFill>
                        </a:rPr>
                        <a:t>/(</a:t>
                      </a:r>
                      <a:r>
                        <a:rPr lang="en-US" sz="900" u="none" strike="noStrike" dirty="0" err="1" smtClean="0">
                          <a:solidFill>
                            <a:sysClr val="windowText" lastClr="000000"/>
                          </a:solidFill>
                        </a:rPr>
                        <a:t>βkcc</a:t>
                      </a:r>
                      <a:r>
                        <a:rPr lang="en-US" sz="900" u="none" strike="noStrike" dirty="0">
                          <a:solidFill>
                            <a:sysClr val="windowText" lastClr="000000"/>
                          </a:solidFill>
                        </a:rPr>
                        <a:t>)</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Rs@4.2K</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P/(Vacc^2)@4.2K</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Max heat flux/Va^2</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Rs@4.5K</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P/(Vacc^2)@4.5K</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Max heat flux/Va^2</a:t>
                      </a:r>
                      <a:endParaRPr lang="en-US" sz="900" b="0" i="0" u="none" strike="noStrike">
                        <a:solidFill>
                          <a:sysClr val="windowText" lastClr="000000"/>
                        </a:solidFill>
                        <a:latin typeface="Arial"/>
                      </a:endParaRPr>
                    </a:p>
                  </a:txBody>
                  <a:tcPr marL="5732" marR="5732" marT="5732" marB="0" anchor="ctr"/>
                </a:tc>
              </a:tr>
              <a:tr h="355312">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MHz</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mm</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mm</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kg</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mm</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l-GR" sz="900" u="none" strike="noStrike">
                          <a:solidFill>
                            <a:sysClr val="windowText" lastClr="000000"/>
                          </a:solidFill>
                        </a:rPr>
                        <a:t>Ω / </a:t>
                      </a:r>
                      <a:r>
                        <a:rPr lang="en-US" sz="900" u="none" strike="noStrike">
                          <a:solidFill>
                            <a:sysClr val="windowText" lastClr="000000"/>
                          </a:solidFill>
                        </a:rPr>
                        <a:t>m</a:t>
                      </a:r>
                      <a:endParaRPr lang="en-US" sz="900" b="0" i="0" u="none" strike="noStrike">
                        <a:solidFill>
                          <a:sysClr val="windowText" lastClr="000000"/>
                        </a:solidFill>
                        <a:latin typeface="Times New Roman"/>
                      </a:endParaRPr>
                    </a:p>
                  </a:txBody>
                  <a:tcPr marL="5732" marR="5732" marT="5732" marB="0" anchor="ctr"/>
                </a:tc>
                <a:tc>
                  <a:txBody>
                    <a:bodyPr/>
                    <a:lstStyle/>
                    <a:p>
                      <a:pPr algn="ctr" fontAlgn="ctr"/>
                      <a:r>
                        <a:rPr lang="en-US" sz="900" u="none" strike="noStrike">
                          <a:solidFill>
                            <a:sysClr val="windowText" lastClr="000000"/>
                          </a:solidFill>
                        </a:rPr>
                        <a:t>W</a:t>
                      </a:r>
                      <a:endParaRPr lang="en-US" sz="900" b="0" i="0" u="none" strike="noStrike">
                        <a:solidFill>
                          <a:sysClr val="windowText" lastClr="000000"/>
                        </a:solidFill>
                        <a:latin typeface="Symbol"/>
                      </a:endParaRPr>
                    </a:p>
                  </a:txBody>
                  <a:tcPr marL="5732" marR="5732" marT="5732" marB="0" anchor="ctr"/>
                </a:tc>
                <a:tc>
                  <a:txBody>
                    <a:bodyPr/>
                    <a:lstStyle/>
                    <a:p>
                      <a:pPr algn="ctr" fontAlgn="ctr"/>
                      <a:r>
                        <a:rPr lang="en-US" sz="900" u="none" strike="noStrike">
                          <a:solidFill>
                            <a:sysClr val="windowText" lastClr="000000"/>
                          </a:solidFill>
                        </a:rPr>
                        <a:t>[W</a:t>
                      </a:r>
                      <a:r>
                        <a:rPr lang="en-US" sz="900" u="none" strike="noStrike" baseline="30000">
                          <a:solidFill>
                            <a:sysClr val="windowText" lastClr="000000"/>
                          </a:solidFill>
                        </a:rPr>
                        <a:t>2 </a:t>
                      </a:r>
                      <a:r>
                        <a:rPr lang="en-US" sz="900" u="none" strike="noStrike">
                          <a:solidFill>
                            <a:sysClr val="windowText" lastClr="000000"/>
                          </a:solidFill>
                        </a:rPr>
                        <a:t>/ Cav]</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mT/(MV/m)</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n</a:t>
                      </a:r>
                      <a:r>
                        <a:rPr lang="el-GR" sz="900" u="none" strike="noStrike">
                          <a:solidFill>
                            <a:sysClr val="windowText" lastClr="000000"/>
                          </a:solidFill>
                        </a:rPr>
                        <a:t>Ω</a:t>
                      </a:r>
                      <a:endParaRPr lang="el-GR"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W/(MV^2)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err="1">
                          <a:solidFill>
                            <a:sysClr val="windowText" lastClr="000000"/>
                          </a:solidFill>
                        </a:rPr>
                        <a:t>mW</a:t>
                      </a:r>
                      <a:r>
                        <a:rPr lang="en-US" sz="900" u="none" strike="noStrike" dirty="0">
                          <a:solidFill>
                            <a:sysClr val="windowText" lastClr="000000"/>
                          </a:solidFill>
                        </a:rPr>
                        <a:t>/cm^2/MV^2</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n</a:t>
                      </a:r>
                      <a:r>
                        <a:rPr lang="el-GR" sz="900" u="none" strike="noStrike">
                          <a:solidFill>
                            <a:sysClr val="windowText" lastClr="000000"/>
                          </a:solidFill>
                        </a:rPr>
                        <a:t>Ω</a:t>
                      </a:r>
                      <a:endParaRPr lang="el-GR"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W/(MV^2)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mW/cm^2/MV^2</a:t>
                      </a:r>
                      <a:endParaRPr lang="en-US" sz="900" b="0" i="0" u="none" strike="noStrike">
                        <a:solidFill>
                          <a:sysClr val="windowText" lastClr="000000"/>
                        </a:solidFill>
                        <a:latin typeface="Arial"/>
                      </a:endParaRPr>
                    </a:p>
                  </a:txBody>
                  <a:tcPr marL="5732" marR="5732" marT="5732" marB="0" anchor="ctr"/>
                </a:tc>
              </a:tr>
              <a:tr h="121370">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r>
              <a:tr h="238341">
                <a:tc>
                  <a:txBody>
                    <a:bodyPr/>
                    <a:lstStyle/>
                    <a:p>
                      <a:pPr algn="ctr" fontAlgn="ctr"/>
                      <a:r>
                        <a:rPr lang="en-US" sz="900" u="none" strike="noStrike" dirty="0">
                          <a:solidFill>
                            <a:sysClr val="windowText" lastClr="000000"/>
                          </a:solidFill>
                        </a:rPr>
                        <a:t>LEPII Nb-Cu</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352.2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0.142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241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0.442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753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132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1702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273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286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1.33E+05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2.30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3.90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1.76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909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0.59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0.0131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88</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0.66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0.0146</a:t>
                      </a:r>
                      <a:endParaRPr lang="en-US" sz="900" b="0" i="0" u="none" strike="noStrike">
                        <a:solidFill>
                          <a:sysClr val="windowText" lastClr="000000"/>
                        </a:solidFill>
                        <a:latin typeface="Arial"/>
                      </a:endParaRPr>
                    </a:p>
                  </a:txBody>
                  <a:tcPr marL="5732" marR="5732" marT="5732" marB="0" anchor="ctr"/>
                </a:tc>
              </a:tr>
              <a:tr h="238341">
                <a:tc>
                  <a:txBody>
                    <a:bodyPr/>
                    <a:lstStyle/>
                    <a:p>
                      <a:pPr algn="ctr" fontAlgn="ctr"/>
                      <a:r>
                        <a:rPr lang="en-US" sz="900" u="none" strike="noStrike" dirty="0">
                          <a:solidFill>
                            <a:sysClr val="windowText" lastClr="000000"/>
                          </a:solidFill>
                        </a:rPr>
                        <a:t>D50_352 SC</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352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0.029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0.416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709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426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512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267</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5.83E+04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2.52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3.30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1.01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0.1122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68</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1.17</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0.1297</a:t>
                      </a:r>
                      <a:endParaRPr lang="en-US" sz="900" b="0" i="0" u="none" strike="noStrike" dirty="0">
                        <a:solidFill>
                          <a:sysClr val="windowText" lastClr="000000"/>
                        </a:solidFill>
                        <a:latin typeface="Arial"/>
                      </a:endParaRPr>
                    </a:p>
                  </a:txBody>
                  <a:tcPr marL="5732" marR="5732" marT="5732" marB="0" anchor="ctr"/>
                </a:tc>
              </a:tr>
              <a:tr h="238341">
                <a:tc>
                  <a:txBody>
                    <a:bodyPr/>
                    <a:lstStyle/>
                    <a:p>
                      <a:pPr algn="ctr" fontAlgn="ctr"/>
                      <a:r>
                        <a:rPr lang="en-US" sz="900" u="none" strike="noStrike">
                          <a:solidFill>
                            <a:sysClr val="windowText" lastClr="000000"/>
                          </a:solidFill>
                        </a:rPr>
                        <a:t>D170_352 SC</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352.2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0.100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170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0.429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730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99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1277</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358</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283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1.29E+05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2.34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3.86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0.64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1406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0.46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0.0171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68</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0.53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0.0198</a:t>
                      </a:r>
                      <a:endParaRPr lang="en-US" sz="900" b="0" i="0" u="none" strike="noStrike" dirty="0">
                        <a:solidFill>
                          <a:sysClr val="windowText" lastClr="000000"/>
                        </a:solidFill>
                        <a:latin typeface="Arial"/>
                      </a:endParaRPr>
                    </a:p>
                  </a:txBody>
                  <a:tcPr marL="5732" marR="5732" marT="5732" marB="0" anchor="ctr"/>
                </a:tc>
              </a:tr>
              <a:tr h="238341">
                <a:tc>
                  <a:txBody>
                    <a:bodyPr/>
                    <a:lstStyle/>
                    <a:p>
                      <a:pPr algn="ctr" fontAlgn="ctr"/>
                      <a:r>
                        <a:rPr lang="en-US" sz="900" u="none" strike="noStrike" dirty="0">
                          <a:solidFill>
                            <a:sysClr val="windowText" lastClr="000000"/>
                          </a:solidFill>
                        </a:rPr>
                        <a:t>D50_704 SC</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704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0.059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0.417</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355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8</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213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933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267</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5.30E+04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2.41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3.46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7436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176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3.32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1.4728</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213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4.02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1.7803</a:t>
                      </a:r>
                      <a:endParaRPr lang="en-US" sz="900" b="0" i="0" u="none" strike="noStrike" dirty="0">
                        <a:solidFill>
                          <a:sysClr val="windowText" lastClr="000000"/>
                        </a:solidFill>
                        <a:latin typeface="Arial"/>
                      </a:endParaRPr>
                    </a:p>
                  </a:txBody>
                  <a:tcPr marL="5732" marR="5732" marT="5732" marB="0" anchor="ctr"/>
                </a:tc>
              </a:tr>
              <a:tr h="238341">
                <a:tc>
                  <a:txBody>
                    <a:bodyPr/>
                    <a:lstStyle/>
                    <a:p>
                      <a:pPr algn="ctr" fontAlgn="ctr"/>
                      <a:r>
                        <a:rPr lang="en-US" sz="900" u="none" strike="noStrike">
                          <a:solidFill>
                            <a:sysClr val="windowText" lastClr="000000"/>
                          </a:solidFill>
                        </a:rPr>
                        <a:t>D70_704 SC</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704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0.082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0.416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355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639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796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281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1.43E+05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2.35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3.55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0.34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2623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176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1.23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0.1723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213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1.49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0.2082</a:t>
                      </a:r>
                      <a:endParaRPr lang="en-US" sz="900" b="0" i="0" u="none" strike="noStrike" dirty="0">
                        <a:solidFill>
                          <a:sysClr val="windowText" lastClr="000000"/>
                        </a:solidFill>
                        <a:latin typeface="Arial"/>
                      </a:endParaRPr>
                    </a:p>
                  </a:txBody>
                  <a:tcPr marL="5732" marR="5732" marT="5732" marB="0" anchor="ctr"/>
                </a:tc>
              </a:tr>
              <a:tr h="238341">
                <a:tc>
                  <a:txBody>
                    <a:bodyPr/>
                    <a:lstStyle/>
                    <a:p>
                      <a:pPr algn="ctr" fontAlgn="ctr"/>
                      <a:r>
                        <a:rPr lang="en-US" sz="900" u="none" strike="noStrike">
                          <a:solidFill>
                            <a:sysClr val="windowText" lastClr="000000"/>
                          </a:solidFill>
                        </a:rPr>
                        <a:t>D90_704 SC</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704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0.106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90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0.415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353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41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1065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713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283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2.15E+05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2.59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3.74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0.89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2802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176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0.82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0.0690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213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0.99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0.0834</a:t>
                      </a:r>
                      <a:endParaRPr lang="en-US" sz="900" b="0" i="0" u="none" strike="noStrike">
                        <a:solidFill>
                          <a:sysClr val="windowText" lastClr="000000"/>
                        </a:solidFill>
                        <a:latin typeface="Arial"/>
                      </a:endParaRPr>
                    </a:p>
                  </a:txBody>
                  <a:tcPr marL="5732" marR="5732" marT="5732" marB="0" anchor="ctr"/>
                </a:tc>
              </a:tr>
              <a:tr h="238341">
                <a:tc>
                  <a:txBody>
                    <a:bodyPr/>
                    <a:lstStyle/>
                    <a:p>
                      <a:pPr algn="ctr" fontAlgn="ctr"/>
                      <a:r>
                        <a:rPr lang="en-US" sz="900" u="none" strike="noStrike" dirty="0">
                          <a:solidFill>
                            <a:sysClr val="windowText" lastClr="000000"/>
                          </a:solidFill>
                        </a:rPr>
                        <a:t>BES-ICS double spoke</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352.2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0.029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0.352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599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111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1277</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572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191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1.39E+05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4.39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6.66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59</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0.42</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0.0509</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68</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0.49</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0.0588</a:t>
                      </a:r>
                      <a:endParaRPr lang="en-US" sz="900" b="0" i="0" u="none" strike="noStrike" dirty="0">
                        <a:solidFill>
                          <a:sysClr val="windowText" lastClr="000000"/>
                        </a:solidFill>
                        <a:latin typeface="Arial"/>
                      </a:endParaRPr>
                    </a:p>
                  </a:txBody>
                  <a:tcPr marL="5732" marR="5732" marT="5732" marB="0" anchor="ctr"/>
                </a:tc>
              </a:tr>
              <a:tr h="472283">
                <a:tc>
                  <a:txBody>
                    <a:bodyPr/>
                    <a:lstStyle/>
                    <a:p>
                      <a:pPr algn="ctr" fontAlgn="ctr"/>
                      <a:r>
                        <a:rPr lang="en-US" sz="900" u="none" strike="noStrike" dirty="0">
                          <a:solidFill>
                            <a:sysClr val="windowText" lastClr="000000"/>
                          </a:solidFill>
                        </a:rPr>
                        <a:t> </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Rs copper</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P/(Vacc^2)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Max heat flux/Va^2</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 </a:t>
                      </a:r>
                      <a:endParaRPr lang="en-US" sz="900" b="0" i="0" u="none" strike="noStrike" dirty="0">
                        <a:solidFill>
                          <a:sysClr val="windowText" lastClr="000000"/>
                        </a:solidFill>
                        <a:latin typeface="Arial"/>
                      </a:endParaRPr>
                    </a:p>
                  </a:txBody>
                  <a:tcPr marL="5732" marR="5732" marT="5732" marB="0" anchor="ctr"/>
                </a:tc>
              </a:tr>
              <a:tr h="355312">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m</a:t>
                      </a:r>
                      <a:r>
                        <a:rPr lang="el-GR" sz="900" u="none" strike="noStrike">
                          <a:solidFill>
                            <a:sysClr val="windowText" lastClr="000000"/>
                          </a:solidFill>
                        </a:rPr>
                        <a:t>Ω</a:t>
                      </a:r>
                      <a:endParaRPr lang="el-GR"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kW/(MV^2)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smtClean="0">
                          <a:solidFill>
                            <a:sysClr val="windowText" lastClr="000000"/>
                          </a:solidFill>
                        </a:rPr>
                        <a:t>W/cm^2/MV^2</a:t>
                      </a:r>
                      <a:endParaRPr lang="en-US" sz="900" b="0" i="0" u="none" strike="noStrike" dirty="0">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r>
              <a:tr h="238341">
                <a:tc>
                  <a:txBody>
                    <a:bodyPr/>
                    <a:lstStyle/>
                    <a:p>
                      <a:pPr algn="ctr" fontAlgn="ctr"/>
                      <a:r>
                        <a:rPr lang="en-US" sz="900" u="none" strike="noStrike">
                          <a:solidFill>
                            <a:sysClr val="windowText" lastClr="000000"/>
                          </a:solidFill>
                        </a:rPr>
                        <a:t>D50_704 NC</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704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0.059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0.417</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355</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213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933</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267</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5.30E+04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2.41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3.46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7436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2.8</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23.0877</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r>
              <a:tr h="238341">
                <a:tc>
                  <a:txBody>
                    <a:bodyPr/>
                    <a:lstStyle/>
                    <a:p>
                      <a:pPr algn="ctr" fontAlgn="ctr"/>
                      <a:r>
                        <a:rPr lang="en-US" sz="900" u="none" strike="noStrike">
                          <a:solidFill>
                            <a:sysClr val="windowText" lastClr="000000"/>
                          </a:solidFill>
                        </a:rPr>
                        <a:t>D50_352 NC</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352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0.029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0.416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709</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1</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426</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512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267</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5.83E+04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2.52</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3.30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2.0</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3.7104</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a:solidFill>
                            <a:sysClr val="windowText" lastClr="000000"/>
                          </a:solidFill>
                        </a:rPr>
                        <a:t> </a:t>
                      </a:r>
                      <a:endParaRPr lang="en-US" sz="900" b="0" i="0" u="none" strike="noStrike">
                        <a:solidFill>
                          <a:sysClr val="windowText" lastClr="000000"/>
                        </a:solidFill>
                        <a:latin typeface="Arial"/>
                      </a:endParaRPr>
                    </a:p>
                  </a:txBody>
                  <a:tcPr marL="5732" marR="5732" marT="5732" marB="0" anchor="ctr"/>
                </a:tc>
                <a:tc>
                  <a:txBody>
                    <a:bodyPr/>
                    <a:lstStyle/>
                    <a:p>
                      <a:pPr algn="ctr" fontAlgn="ctr"/>
                      <a:r>
                        <a:rPr lang="en-US" sz="900" u="none" strike="noStrike" dirty="0">
                          <a:solidFill>
                            <a:sysClr val="windowText" lastClr="000000"/>
                          </a:solidFill>
                        </a:rPr>
                        <a:t> </a:t>
                      </a:r>
                      <a:endParaRPr lang="en-US" sz="900" b="0" i="0" u="none" strike="noStrike" dirty="0">
                        <a:solidFill>
                          <a:sysClr val="windowText" lastClr="000000"/>
                        </a:solidFill>
                        <a:latin typeface="Arial"/>
                      </a:endParaRPr>
                    </a:p>
                  </a:txBody>
                  <a:tcPr marL="5732" marR="5732" marT="5732" marB="0" anchor="ct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LEPII cavity performance</a:t>
            </a:r>
            <a:r>
              <a:rPr lang="en-US" baseline="30000" dirty="0" smtClean="0"/>
              <a:t>[</a:t>
            </a:r>
            <a:r>
              <a:rPr lang="en-US" baseline="30000" dirty="0" smtClean="0">
                <a:solidFill>
                  <a:srgbClr val="0070C0"/>
                </a:solidFill>
              </a:rPr>
              <a:t>5,6</a:t>
            </a:r>
            <a:r>
              <a:rPr lang="en-US" baseline="30000" dirty="0" smtClean="0"/>
              <a:t>]</a:t>
            </a:r>
            <a:endParaRPr lang="en-US" baseline="30000" dirty="0"/>
          </a:p>
        </p:txBody>
      </p:sp>
      <p:sp>
        <p:nvSpPr>
          <p:cNvPr id="3" name="Content Placeholder 2"/>
          <p:cNvSpPr>
            <a:spLocks noGrp="1"/>
          </p:cNvSpPr>
          <p:nvPr>
            <p:ph idx="1"/>
          </p:nvPr>
        </p:nvSpPr>
        <p:spPr>
          <a:xfrm>
            <a:off x="304800" y="914400"/>
            <a:ext cx="6400800" cy="1295400"/>
          </a:xfrm>
        </p:spPr>
        <p:txBody>
          <a:bodyPr/>
          <a:lstStyle/>
          <a:p>
            <a:r>
              <a:rPr lang="en-US" sz="2000" dirty="0" smtClean="0"/>
              <a:t>At 6MV/m and 4.5K, Rs of Nb-Cu cavity ~ 88n</a:t>
            </a:r>
            <a:r>
              <a:rPr lang="el-GR" sz="2000" dirty="0" smtClean="0">
                <a:latin typeface="Times New Roman"/>
                <a:cs typeface="Times New Roman"/>
              </a:rPr>
              <a:t>Ω</a:t>
            </a:r>
            <a:r>
              <a:rPr lang="en-US" sz="2000" dirty="0" smtClean="0"/>
              <a:t>, Nb(RRR40) ~ 140n</a:t>
            </a:r>
            <a:r>
              <a:rPr lang="el-GR" sz="2000" dirty="0" smtClean="0">
                <a:latin typeface="Times New Roman"/>
                <a:cs typeface="Times New Roman"/>
              </a:rPr>
              <a:t>Ω</a:t>
            </a:r>
            <a:r>
              <a:rPr lang="en-US" sz="2000" dirty="0" smtClean="0">
                <a:latin typeface="Times New Roman"/>
                <a:cs typeface="Times New Roman"/>
              </a:rPr>
              <a:t>. </a:t>
            </a:r>
            <a:r>
              <a:rPr lang="en-US" sz="2000" dirty="0" err="1" smtClean="0">
                <a:latin typeface="Times New Roman"/>
                <a:cs typeface="Times New Roman"/>
              </a:rPr>
              <a:t>Rbcs</a:t>
            </a:r>
            <a:r>
              <a:rPr lang="en-US" sz="2000" dirty="0" smtClean="0">
                <a:latin typeface="Times New Roman"/>
                <a:cs typeface="Times New Roman"/>
              </a:rPr>
              <a:t> ~ 50 n</a:t>
            </a:r>
            <a:r>
              <a:rPr lang="el-GR" sz="2000" dirty="0" smtClean="0">
                <a:latin typeface="Times New Roman"/>
                <a:cs typeface="Times New Roman"/>
              </a:rPr>
              <a:t>Ω</a:t>
            </a:r>
            <a:endParaRPr lang="en-US" sz="2000" dirty="0" smtClean="0">
              <a:latin typeface="Times New Roman"/>
              <a:cs typeface="Times New Roman"/>
            </a:endParaRPr>
          </a:p>
          <a:p>
            <a:r>
              <a:rPr lang="en-US" sz="2000" dirty="0" smtClean="0">
                <a:latin typeface="Times New Roman"/>
                <a:cs typeface="Times New Roman"/>
              </a:rPr>
              <a:t>Strong Q drop</a:t>
            </a:r>
            <a:r>
              <a:rPr lang="en-US" sz="2000" smtClean="0">
                <a:latin typeface="Times New Roman"/>
                <a:cs typeface="Times New Roman"/>
              </a:rPr>
              <a:t>; no </a:t>
            </a:r>
            <a:r>
              <a:rPr lang="en-US" sz="2000" dirty="0" smtClean="0">
                <a:latin typeface="Times New Roman"/>
                <a:cs typeface="Times New Roman"/>
              </a:rPr>
              <a:t>high baking and HPR</a:t>
            </a:r>
            <a:endParaRPr lang="en-US" sz="2000" dirty="0"/>
          </a:p>
        </p:txBody>
      </p:sp>
      <p:pic>
        <p:nvPicPr>
          <p:cNvPr id="2051" name="Picture 3"/>
          <p:cNvPicPr>
            <a:picLocks noChangeAspect="1" noChangeArrowheads="1"/>
          </p:cNvPicPr>
          <p:nvPr/>
        </p:nvPicPr>
        <p:blipFill>
          <a:blip r:embed="rId2" cstate="print"/>
          <a:srcRect l="24375" t="13281" r="51875" b="17969"/>
          <a:stretch>
            <a:fillRect/>
          </a:stretch>
        </p:blipFill>
        <p:spPr bwMode="auto">
          <a:xfrm>
            <a:off x="6774873" y="838200"/>
            <a:ext cx="2369127" cy="548640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l="42500" t="44531" r="27500" b="30469"/>
          <a:stretch>
            <a:fillRect/>
          </a:stretch>
        </p:blipFill>
        <p:spPr bwMode="auto">
          <a:xfrm>
            <a:off x="0" y="4907280"/>
            <a:ext cx="2926080" cy="1950720"/>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l="38125" t="56071" r="21250" b="17969"/>
          <a:stretch>
            <a:fillRect/>
          </a:stretch>
        </p:blipFill>
        <p:spPr bwMode="auto">
          <a:xfrm>
            <a:off x="2895600" y="4876800"/>
            <a:ext cx="3840480" cy="1963323"/>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l="7500" t="9375" r="9375" b="47331"/>
          <a:stretch>
            <a:fillRect/>
          </a:stretch>
        </p:blipFill>
        <p:spPr bwMode="auto">
          <a:xfrm>
            <a:off x="152400" y="2286000"/>
            <a:ext cx="6400800" cy="2667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MP of 352 MHz elliptical cavity</a:t>
            </a:r>
            <a:endParaRPr lang="en-US" dirty="0"/>
          </a:p>
        </p:txBody>
      </p:sp>
      <p:sp>
        <p:nvSpPr>
          <p:cNvPr id="3" name="Content Placeholder 2"/>
          <p:cNvSpPr>
            <a:spLocks noGrp="1"/>
          </p:cNvSpPr>
          <p:nvPr>
            <p:ph idx="1"/>
          </p:nvPr>
        </p:nvSpPr>
        <p:spPr>
          <a:xfrm>
            <a:off x="685800" y="1066800"/>
            <a:ext cx="7772400" cy="2133600"/>
          </a:xfrm>
        </p:spPr>
        <p:txBody>
          <a:bodyPr/>
          <a:lstStyle/>
          <a:p>
            <a:r>
              <a:rPr lang="en-US" dirty="0" err="1" smtClean="0"/>
              <a:t>Diris</a:t>
            </a:r>
            <a:r>
              <a:rPr lang="en-US" dirty="0" smtClean="0"/>
              <a:t> = 170mm, 0.56 MHz between 2</a:t>
            </a:r>
            <a:r>
              <a:rPr lang="el-GR" dirty="0" smtClean="0"/>
              <a:t>π</a:t>
            </a:r>
            <a:r>
              <a:rPr lang="en-US" dirty="0" smtClean="0"/>
              <a:t>/3 and </a:t>
            </a:r>
            <a:r>
              <a:rPr lang="el-GR" dirty="0" smtClean="0"/>
              <a:t>π</a:t>
            </a:r>
            <a:r>
              <a:rPr lang="en-US" dirty="0" smtClean="0"/>
              <a:t> mode</a:t>
            </a:r>
          </a:p>
          <a:p>
            <a:r>
              <a:rPr lang="en-US" dirty="0" smtClean="0"/>
              <a:t>Two points, 1</a:t>
            </a:r>
            <a:r>
              <a:rPr lang="en-US" baseline="30000" dirty="0" smtClean="0"/>
              <a:t>st</a:t>
            </a:r>
            <a:r>
              <a:rPr lang="en-US" dirty="0" smtClean="0"/>
              <a:t> order stable MP at equator zone, with impact energy &lt; 35 eV, at energy gain &gt; 7.8 MV</a:t>
            </a:r>
          </a:p>
          <a:p>
            <a:r>
              <a:rPr lang="en-US" dirty="0" smtClean="0"/>
              <a:t>It should be easy to process away, if ever occurs</a:t>
            </a:r>
            <a:endParaRPr lang="en-US" dirty="0"/>
          </a:p>
        </p:txBody>
      </p:sp>
      <p:grpSp>
        <p:nvGrpSpPr>
          <p:cNvPr id="4" name="Group 8"/>
          <p:cNvGrpSpPr/>
          <p:nvPr/>
        </p:nvGrpSpPr>
        <p:grpSpPr>
          <a:xfrm>
            <a:off x="4572000" y="3581400"/>
            <a:ext cx="4572000" cy="2468071"/>
            <a:chOff x="4572000" y="4114800"/>
            <a:chExt cx="4572000" cy="2468071"/>
          </a:xfrm>
        </p:grpSpPr>
        <p:pic>
          <p:nvPicPr>
            <p:cNvPr id="1029" name="Picture 5"/>
            <p:cNvPicPr>
              <a:picLocks noChangeAspect="1" noChangeArrowheads="1"/>
            </p:cNvPicPr>
            <p:nvPr/>
          </p:nvPicPr>
          <p:blipFill>
            <a:blip r:embed="rId2" cstate="print"/>
            <a:srcRect l="6250" t="30469" r="23125" b="21875"/>
            <a:stretch>
              <a:fillRect/>
            </a:stretch>
          </p:blipFill>
          <p:spPr bwMode="auto">
            <a:xfrm>
              <a:off x="4572000" y="4114800"/>
              <a:ext cx="4572000" cy="2468071"/>
            </a:xfrm>
            <a:prstGeom prst="rect">
              <a:avLst/>
            </a:prstGeom>
            <a:noFill/>
            <a:ln w="9525">
              <a:noFill/>
              <a:miter lim="800000"/>
              <a:headEnd/>
              <a:tailEnd/>
            </a:ln>
          </p:spPr>
        </p:pic>
        <p:pic>
          <p:nvPicPr>
            <p:cNvPr id="1030" name="Picture 6"/>
            <p:cNvPicPr>
              <a:picLocks noChangeAspect="1" noChangeArrowheads="1"/>
            </p:cNvPicPr>
            <p:nvPr/>
          </p:nvPicPr>
          <p:blipFill>
            <a:blip r:embed="rId3" cstate="print"/>
            <a:srcRect l="6250" t="14062" r="39375" b="20313"/>
            <a:stretch>
              <a:fillRect/>
            </a:stretch>
          </p:blipFill>
          <p:spPr bwMode="auto">
            <a:xfrm>
              <a:off x="6248400" y="4267200"/>
              <a:ext cx="1828800" cy="1765738"/>
            </a:xfrm>
            <a:prstGeom prst="rect">
              <a:avLst/>
            </a:prstGeom>
            <a:noFill/>
            <a:ln w="9525">
              <a:noFill/>
              <a:miter lim="800000"/>
              <a:headEnd/>
              <a:tailEnd/>
            </a:ln>
          </p:spPr>
        </p:pic>
      </p:grpSp>
      <p:grpSp>
        <p:nvGrpSpPr>
          <p:cNvPr id="5" name="Group 11"/>
          <p:cNvGrpSpPr/>
          <p:nvPr/>
        </p:nvGrpSpPr>
        <p:grpSpPr>
          <a:xfrm>
            <a:off x="0" y="3249627"/>
            <a:ext cx="4572000" cy="3074973"/>
            <a:chOff x="0" y="3249627"/>
            <a:chExt cx="4572000" cy="3074973"/>
          </a:xfrm>
        </p:grpSpPr>
        <p:pic>
          <p:nvPicPr>
            <p:cNvPr id="1028" name="Picture 4"/>
            <p:cNvPicPr>
              <a:picLocks noChangeAspect="1" noChangeArrowheads="1"/>
            </p:cNvPicPr>
            <p:nvPr/>
          </p:nvPicPr>
          <p:blipFill>
            <a:blip r:embed="rId4" cstate="print"/>
            <a:srcRect l="29375" t="26562" b="14063"/>
            <a:stretch>
              <a:fillRect/>
            </a:stretch>
          </p:blipFill>
          <p:spPr bwMode="auto">
            <a:xfrm>
              <a:off x="0" y="3249627"/>
              <a:ext cx="4572000" cy="3074973"/>
            </a:xfrm>
            <a:prstGeom prst="rect">
              <a:avLst/>
            </a:prstGeom>
            <a:noFill/>
            <a:ln w="9525">
              <a:noFill/>
              <a:miter lim="800000"/>
              <a:headEnd/>
              <a:tailEnd/>
            </a:ln>
          </p:spPr>
        </p:pic>
        <p:sp>
          <p:nvSpPr>
            <p:cNvPr id="10" name="Oval 9"/>
            <p:cNvSpPr/>
            <p:nvPr/>
          </p:nvSpPr>
          <p:spPr bwMode="auto">
            <a:xfrm>
              <a:off x="1524000" y="3276600"/>
              <a:ext cx="381000" cy="609600"/>
            </a:xfrm>
            <a:prstGeom prst="ellipse">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sp>
          <p:nvSpPr>
            <p:cNvPr id="11" name="Oval 10"/>
            <p:cNvSpPr/>
            <p:nvPr/>
          </p:nvSpPr>
          <p:spPr bwMode="auto">
            <a:xfrm>
              <a:off x="3581400" y="3276600"/>
              <a:ext cx="381000" cy="609600"/>
            </a:xfrm>
            <a:prstGeom prst="ellipse">
              <a:avLst/>
            </a:prstGeom>
            <a:noFill/>
            <a:ln w="19050" cap="flat" cmpd="sng" algn="ctr">
              <a:solidFill>
                <a:srgbClr val="FFFF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dirty="0" smtClean="0"/>
              <a:t>Is </a:t>
            </a:r>
            <a:r>
              <a:rPr lang="en-US" dirty="0" err="1" smtClean="0"/>
              <a:t>Rres</a:t>
            </a:r>
            <a:r>
              <a:rPr lang="en-US" dirty="0" smtClean="0"/>
              <a:t> 20 n</a:t>
            </a:r>
            <a:r>
              <a:rPr lang="el-GR" dirty="0" smtClean="0">
                <a:latin typeface="Times New Roman"/>
                <a:cs typeface="Times New Roman"/>
              </a:rPr>
              <a:t>Ω</a:t>
            </a:r>
            <a:r>
              <a:rPr lang="en-US" dirty="0" smtClean="0">
                <a:latin typeface="Times New Roman"/>
                <a:cs typeface="Times New Roman"/>
              </a:rPr>
              <a:t> reasonable for </a:t>
            </a:r>
            <a:r>
              <a:rPr lang="en-US" smtClean="0">
                <a:latin typeface="Times New Roman"/>
                <a:cs typeface="Times New Roman"/>
              </a:rPr>
              <a:t>spoke?</a:t>
            </a:r>
            <a:r>
              <a:rPr lang="en-US" baseline="30000" smtClean="0">
                <a:latin typeface="Times New Roman"/>
                <a:cs typeface="Times New Roman"/>
              </a:rPr>
              <a:t>[</a:t>
            </a:r>
            <a:r>
              <a:rPr lang="en-US" baseline="30000" smtClean="0">
                <a:solidFill>
                  <a:srgbClr val="0070C0"/>
                </a:solidFill>
                <a:latin typeface="Times New Roman"/>
                <a:cs typeface="Times New Roman"/>
              </a:rPr>
              <a:t>7-15</a:t>
            </a:r>
            <a:r>
              <a:rPr lang="en-US" baseline="30000" smtClean="0">
                <a:latin typeface="Times New Roman"/>
                <a:cs typeface="Times New Roman"/>
              </a:rPr>
              <a:t>]</a:t>
            </a:r>
            <a:endParaRPr lang="en-US" dirty="0"/>
          </a:p>
        </p:txBody>
      </p:sp>
      <p:sp>
        <p:nvSpPr>
          <p:cNvPr id="3" name="Content Placeholder 2"/>
          <p:cNvSpPr>
            <a:spLocks noGrp="1"/>
          </p:cNvSpPr>
          <p:nvPr>
            <p:ph idx="1"/>
          </p:nvPr>
        </p:nvSpPr>
        <p:spPr>
          <a:xfrm>
            <a:off x="990600" y="914400"/>
            <a:ext cx="7772400" cy="5181600"/>
          </a:xfrm>
        </p:spPr>
        <p:txBody>
          <a:bodyPr/>
          <a:lstStyle/>
          <a:p>
            <a:r>
              <a:rPr lang="en-US" dirty="0" smtClean="0"/>
              <a:t>Many spoke cavities are w/o FE or MP at Bp~50mT</a:t>
            </a:r>
          </a:p>
          <a:p>
            <a:r>
              <a:rPr lang="en-US" dirty="0" smtClean="0"/>
              <a:t>As low as &lt;10 n</a:t>
            </a:r>
            <a:r>
              <a:rPr lang="el-GR" dirty="0" smtClean="0">
                <a:latin typeface="Times New Roman"/>
                <a:cs typeface="Times New Roman"/>
              </a:rPr>
              <a:t>Ω</a:t>
            </a:r>
            <a:r>
              <a:rPr lang="en-US" dirty="0" smtClean="0">
                <a:latin typeface="Times New Roman"/>
                <a:cs typeface="Times New Roman"/>
              </a:rPr>
              <a:t> </a:t>
            </a:r>
            <a:r>
              <a:rPr lang="en-US" dirty="0" err="1" smtClean="0">
                <a:latin typeface="Times New Roman"/>
                <a:cs typeface="Times New Roman"/>
              </a:rPr>
              <a:t>Rres</a:t>
            </a:r>
            <a:r>
              <a:rPr lang="en-US" dirty="0" smtClean="0">
                <a:latin typeface="Times New Roman"/>
                <a:cs typeface="Times New Roman"/>
              </a:rPr>
              <a:t> at low field is common</a:t>
            </a:r>
          </a:p>
          <a:p>
            <a:r>
              <a:rPr lang="en-US" dirty="0" smtClean="0">
                <a:latin typeface="Times New Roman"/>
                <a:cs typeface="Times New Roman"/>
              </a:rPr>
              <a:t>Worst estimation of </a:t>
            </a:r>
            <a:r>
              <a:rPr lang="en-US" dirty="0" err="1" smtClean="0">
                <a:latin typeface="Times New Roman"/>
                <a:cs typeface="Times New Roman"/>
              </a:rPr>
              <a:t>Rres</a:t>
            </a:r>
            <a:r>
              <a:rPr lang="en-US" dirty="0" smtClean="0">
                <a:latin typeface="Times New Roman"/>
                <a:cs typeface="Times New Roman"/>
              </a:rPr>
              <a:t> may be 30 n</a:t>
            </a:r>
            <a:r>
              <a:rPr lang="el-GR" dirty="0" smtClean="0">
                <a:latin typeface="Times New Roman"/>
                <a:cs typeface="Times New Roman"/>
              </a:rPr>
              <a:t>Ω</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447800" y="2286000"/>
            <a:ext cx="6292101" cy="4572000"/>
          </a:xfrm>
          <a:prstGeom prst="rect">
            <a:avLst/>
          </a:prstGeom>
          <a:noFill/>
          <a:ln w="9525">
            <a:no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Diameter comparison</a:t>
            </a:r>
            <a:endParaRPr lang="en-US" dirty="0"/>
          </a:p>
        </p:txBody>
      </p:sp>
      <p:sp>
        <p:nvSpPr>
          <p:cNvPr id="3" name="Content Placeholder 2"/>
          <p:cNvSpPr>
            <a:spLocks noGrp="1"/>
          </p:cNvSpPr>
          <p:nvPr>
            <p:ph idx="1"/>
          </p:nvPr>
        </p:nvSpPr>
        <p:spPr>
          <a:xfrm>
            <a:off x="381000" y="914400"/>
            <a:ext cx="8305800" cy="5181600"/>
          </a:xfrm>
        </p:spPr>
        <p:txBody>
          <a:bodyPr/>
          <a:lstStyle/>
          <a:p>
            <a:r>
              <a:rPr lang="en-US" dirty="0" smtClean="0"/>
              <a:t>There is a trend of increased diameter with </a:t>
            </a:r>
            <a:r>
              <a:rPr lang="el-GR" dirty="0" smtClean="0"/>
              <a:t>β</a:t>
            </a:r>
            <a:r>
              <a:rPr lang="en-US" dirty="0" smtClean="0"/>
              <a:t>, since capacitance in the gaps is reduced, so inductance has to be larger to tune frequency back.</a:t>
            </a:r>
            <a:endParaRPr lang="en-US" dirty="0"/>
          </a:p>
        </p:txBody>
      </p:sp>
      <p:pic>
        <p:nvPicPr>
          <p:cNvPr id="6148" name="Picture 4"/>
          <p:cNvPicPr>
            <a:picLocks noChangeAspect="1" noChangeArrowheads="1"/>
          </p:cNvPicPr>
          <p:nvPr/>
        </p:nvPicPr>
        <p:blipFill>
          <a:blip r:embed="rId2" cstate="print"/>
          <a:srcRect/>
          <a:stretch>
            <a:fillRect/>
          </a:stretch>
        </p:blipFill>
        <p:spPr bwMode="auto">
          <a:xfrm>
            <a:off x="1447800" y="2207017"/>
            <a:ext cx="6400800" cy="4650983"/>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BES-CLS cavity design overview</a:t>
            </a:r>
            <a:endParaRPr lang="en-US" dirty="0"/>
          </a:p>
        </p:txBody>
      </p:sp>
      <p:sp>
        <p:nvSpPr>
          <p:cNvPr id="3" name="Content Placeholder 2"/>
          <p:cNvSpPr>
            <a:spLocks noGrp="1"/>
          </p:cNvSpPr>
          <p:nvPr>
            <p:ph idx="1"/>
          </p:nvPr>
        </p:nvSpPr>
        <p:spPr>
          <a:xfrm>
            <a:off x="685800" y="1066800"/>
            <a:ext cx="7772400" cy="5181600"/>
          </a:xfrm>
        </p:spPr>
        <p:txBody>
          <a:bodyPr/>
          <a:lstStyle/>
          <a:p>
            <a:r>
              <a:rPr lang="en-US" dirty="0" smtClean="0"/>
              <a:t>Double spoke cavity at 352 MHz, with optimum beta of 1</a:t>
            </a:r>
          </a:p>
          <a:p>
            <a:r>
              <a:rPr lang="en-US" dirty="0" smtClean="0"/>
              <a:t>Cavity length = 1241 mm</a:t>
            </a:r>
          </a:p>
          <a:p>
            <a:r>
              <a:rPr lang="en-US" dirty="0" smtClean="0"/>
              <a:t>Cavity diameter = 601 mm</a:t>
            </a:r>
          </a:p>
          <a:p>
            <a:r>
              <a:rPr lang="en-US" dirty="0" smtClean="0"/>
              <a:t>At Vacc = 9 MV, Ep = 29.8 MV/m, Bp = 52.4 mT</a:t>
            </a:r>
            <a:endParaRPr lang="en-US" dirty="0"/>
          </a:p>
        </p:txBody>
      </p:sp>
      <p:sp>
        <p:nvSpPr>
          <p:cNvPr id="19461"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9463"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9465"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9467"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19469"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1026" name="Picture 2"/>
          <p:cNvPicPr>
            <a:picLocks noChangeAspect="1" noChangeArrowheads="1"/>
          </p:cNvPicPr>
          <p:nvPr/>
        </p:nvPicPr>
        <p:blipFill>
          <a:blip r:embed="rId3" cstate="print"/>
          <a:srcRect l="26250" t="14844" r="11875" b="38281"/>
          <a:stretch>
            <a:fillRect/>
          </a:stretch>
        </p:blipFill>
        <p:spPr bwMode="auto">
          <a:xfrm>
            <a:off x="0" y="3352800"/>
            <a:ext cx="4480560" cy="2715491"/>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5000" t="11719" r="9375" b="38867"/>
          <a:stretch>
            <a:fillRect/>
          </a:stretch>
        </p:blipFill>
        <p:spPr bwMode="auto">
          <a:xfrm>
            <a:off x="4572000" y="3341914"/>
            <a:ext cx="4572000" cy="27540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458200" cy="762000"/>
          </a:xfrm>
        </p:spPr>
        <p:txBody>
          <a:bodyPr/>
          <a:lstStyle/>
          <a:p>
            <a:r>
              <a:rPr lang="en-US" dirty="0" smtClean="0"/>
              <a:t>Diameter and dynamic load comparison</a:t>
            </a:r>
            <a:endParaRPr lang="en-US" dirty="0"/>
          </a:p>
        </p:txBody>
      </p:sp>
      <p:sp>
        <p:nvSpPr>
          <p:cNvPr id="3" name="Content Placeholder 2"/>
          <p:cNvSpPr>
            <a:spLocks noGrp="1"/>
          </p:cNvSpPr>
          <p:nvPr>
            <p:ph idx="1"/>
          </p:nvPr>
        </p:nvSpPr>
        <p:spPr>
          <a:xfrm>
            <a:off x="457200" y="914400"/>
            <a:ext cx="8153400" cy="5181600"/>
          </a:xfrm>
        </p:spPr>
        <p:txBody>
          <a:bodyPr/>
          <a:lstStyle/>
          <a:p>
            <a:r>
              <a:rPr lang="en-US" dirty="0" smtClean="0"/>
              <a:t>Increasing G*R/Q at the cost of diameter is the right direction to optimize a spoke cavity </a:t>
            </a:r>
            <a:endParaRPr lang="en-US" dirty="0"/>
          </a:p>
        </p:txBody>
      </p:sp>
      <p:pic>
        <p:nvPicPr>
          <p:cNvPr id="5123" name="Picture 3"/>
          <p:cNvPicPr>
            <a:picLocks noChangeAspect="1" noChangeArrowheads="1"/>
          </p:cNvPicPr>
          <p:nvPr/>
        </p:nvPicPr>
        <p:blipFill>
          <a:blip r:embed="rId2" cstate="print"/>
          <a:srcRect/>
          <a:stretch>
            <a:fillRect/>
          </a:stretch>
        </p:blipFill>
        <p:spPr bwMode="auto">
          <a:xfrm>
            <a:off x="1295400" y="1676400"/>
            <a:ext cx="6400800" cy="4650983"/>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Cryo</a:t>
            </a:r>
            <a:r>
              <a:rPr lang="en-US" dirty="0" smtClean="0"/>
              <a:t>-system efficiency</a:t>
            </a:r>
            <a:r>
              <a:rPr lang="en-US" baseline="30000" dirty="0" smtClean="0"/>
              <a:t>[</a:t>
            </a:r>
            <a:r>
              <a:rPr lang="en-US" baseline="30000" dirty="0" smtClean="0">
                <a:solidFill>
                  <a:srgbClr val="0070C0"/>
                </a:solidFill>
              </a:rPr>
              <a:t>4</a:t>
            </a:r>
            <a:r>
              <a:rPr lang="en-US" baseline="30000" dirty="0" smtClean="0"/>
              <a:t>]</a:t>
            </a:r>
            <a:endParaRPr lang="en-US" dirty="0"/>
          </a:p>
        </p:txBody>
      </p:sp>
      <p:sp>
        <p:nvSpPr>
          <p:cNvPr id="3" name="Content Placeholder 2"/>
          <p:cNvSpPr>
            <a:spLocks noGrp="1"/>
          </p:cNvSpPr>
          <p:nvPr>
            <p:ph idx="1"/>
          </p:nvPr>
        </p:nvSpPr>
        <p:spPr/>
        <p:txBody>
          <a:bodyPr/>
          <a:lstStyle/>
          <a:p>
            <a:endParaRPr lang="en-US"/>
          </a:p>
        </p:txBody>
      </p:sp>
      <p:pic>
        <p:nvPicPr>
          <p:cNvPr id="7172" name="Picture 4"/>
          <p:cNvPicPr>
            <a:picLocks noChangeAspect="1" noChangeArrowheads="1"/>
          </p:cNvPicPr>
          <p:nvPr/>
        </p:nvPicPr>
        <p:blipFill>
          <a:blip r:embed="rId2" cstate="print"/>
          <a:srcRect/>
          <a:stretch>
            <a:fillRect/>
          </a:stretch>
        </p:blipFill>
        <p:spPr bwMode="auto">
          <a:xfrm>
            <a:off x="914400" y="838200"/>
            <a:ext cx="7315200" cy="5483337"/>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Cavity geometry (all in mm)</a:t>
            </a:r>
            <a:endParaRPr lang="en-US" dirty="0">
              <a:solidFill>
                <a:schemeClr val="tx1"/>
              </a:solidFill>
            </a:endParaRPr>
          </a:p>
        </p:txBody>
      </p:sp>
      <p:graphicFrame>
        <p:nvGraphicFramePr>
          <p:cNvPr id="4" name="Content Placeholder 3"/>
          <p:cNvGraphicFramePr>
            <a:graphicFrameLocks noGrp="1"/>
          </p:cNvGraphicFramePr>
          <p:nvPr>
            <p:ph idx="1"/>
          </p:nvPr>
        </p:nvGraphicFramePr>
        <p:xfrm>
          <a:off x="228600" y="838209"/>
          <a:ext cx="5029200" cy="5546244"/>
        </p:xfrm>
        <a:graphic>
          <a:graphicData uri="http://schemas.openxmlformats.org/drawingml/2006/table">
            <a:tbl>
              <a:tblPr bandCol="1">
                <a:tableStyleId>{B301B821-A1FF-4177-AEE7-76D212191A09}</a:tableStyleId>
              </a:tblPr>
              <a:tblGrid>
                <a:gridCol w="787179"/>
                <a:gridCol w="3440264"/>
                <a:gridCol w="801757"/>
              </a:tblGrid>
              <a:tr h="268446">
                <a:tc>
                  <a:txBody>
                    <a:bodyPr/>
                    <a:lstStyle/>
                    <a:p>
                      <a:pPr marL="0" algn="l" defTabSz="914400" rtl="0" eaLnBrk="1" fontAlgn="ctr" latinLnBrk="0" hangingPunct="1"/>
                      <a:r>
                        <a:rPr lang="en-US" sz="1400" kern="1200" dirty="0" smtClean="0"/>
                        <a:t>Dbeamp</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Distance of beam pipe edge to central plane </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620.5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Dspokc</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Distance of spoke central edge to central plane </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100.0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Hconeb</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Height of beampipe cone</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73.0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Lend_e</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Cavity end to end distance</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1241.0 </a:t>
                      </a:r>
                      <a:endParaRPr lang="en-US" sz="1400" b="1" kern="1200" dirty="0" smtClean="0">
                        <a:solidFill>
                          <a:schemeClr val="dk1"/>
                        </a:solidFill>
                        <a:latin typeface="+mn-lt"/>
                        <a:ea typeface="+mn-ea"/>
                        <a:cs typeface="+mn-cs"/>
                      </a:endParaRPr>
                    </a:p>
                  </a:txBody>
                  <a:tcPr marL="9525" marR="9525" marT="9525" marB="0" anchor="ctr"/>
                </a:tc>
              </a:tr>
              <a:tr h="192961">
                <a:tc>
                  <a:txBody>
                    <a:bodyPr/>
                    <a:lstStyle/>
                    <a:p>
                      <a:pPr marL="0" algn="l" defTabSz="914400" rtl="0" eaLnBrk="1" fontAlgn="ctr" latinLnBrk="0" hangingPunct="1"/>
                      <a:r>
                        <a:rPr lang="en-US" sz="1400" kern="1200" dirty="0" smtClean="0"/>
                        <a:t>Lirisi</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Cavity iris to iris distance</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1095.0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Lspok</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Spoke to spoke distance</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392.0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Rbeama</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Radius of beam aperture</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25.0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Rbeamp</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Radius of beam pipe</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25.0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Rblenba</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Radius of beam aperture blending </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10.0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Rblenbp</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Radius of beam pipe blending </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10.0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Rbleno</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Radius of all other blending</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35.0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Rblens</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Radius of spoke blending</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20.0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Rconebb</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Radius of beampipe cone base</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160.0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Rconebt</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Radius of beampipe cone top</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60.0 </a:t>
                      </a:r>
                      <a:endParaRPr lang="en-US" sz="1400" b="1" kern="1200" dirty="0" smtClean="0">
                        <a:solidFill>
                          <a:schemeClr val="dk1"/>
                        </a:solidFill>
                        <a:latin typeface="+mn-lt"/>
                        <a:ea typeface="+mn-ea"/>
                        <a:cs typeface="+mn-cs"/>
                      </a:endParaRPr>
                    </a:p>
                  </a:txBody>
                  <a:tcPr marL="9525" marR="9525" marT="9525" marB="0" anchor="ctr"/>
                </a:tc>
              </a:tr>
              <a:tr h="192961">
                <a:tc>
                  <a:txBody>
                    <a:bodyPr/>
                    <a:lstStyle/>
                    <a:p>
                      <a:pPr marL="0" algn="l" defTabSz="914400" rtl="0" eaLnBrk="1" fontAlgn="ctr" latinLnBrk="0" hangingPunct="1"/>
                      <a:r>
                        <a:rPr lang="en-US" sz="1400" kern="1200" dirty="0" smtClean="0"/>
                        <a:t>Rout</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Radius of outer cylinder</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b="0" kern="1200" dirty="0" smtClean="0">
                          <a:solidFill>
                            <a:schemeClr val="dk1"/>
                          </a:solidFill>
                          <a:latin typeface="+mn-lt"/>
                          <a:ea typeface="+mn-ea"/>
                          <a:cs typeface="+mn-cs"/>
                        </a:rPr>
                        <a:t>300.55</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Rspokbl</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Longitudinal radius of spoke base</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115.0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Rspokbt</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Transverse radius of spoke base</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370.0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Rspokcl</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Longitudinal radius of spoke center</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54.0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Rspokct</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Transverse radius of spoke center</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69.0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Wspokb</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Width of the spoke base race-track</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260.0 </a:t>
                      </a:r>
                      <a:endParaRPr lang="en-US" sz="1400" b="1" kern="1200" dirty="0" smtClean="0">
                        <a:solidFill>
                          <a:schemeClr val="dk1"/>
                        </a:solidFill>
                        <a:latin typeface="+mn-lt"/>
                        <a:ea typeface="+mn-ea"/>
                        <a:cs typeface="+mn-cs"/>
                      </a:endParaRPr>
                    </a:p>
                  </a:txBody>
                  <a:tcPr marL="9525" marR="9525" marT="9525" marB="0" anchor="ctr"/>
                </a:tc>
              </a:tr>
              <a:tr h="268446">
                <a:tc>
                  <a:txBody>
                    <a:bodyPr/>
                    <a:lstStyle/>
                    <a:p>
                      <a:pPr marL="0" algn="l" defTabSz="914400" rtl="0" eaLnBrk="1" fontAlgn="ctr" latinLnBrk="0" hangingPunct="1"/>
                      <a:r>
                        <a:rPr lang="en-US" sz="1400" kern="1200" dirty="0" smtClean="0"/>
                        <a:t>Wspokc</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Width of the spoke center race-track</a:t>
                      </a:r>
                      <a:endParaRPr lang="en-US" sz="1400" b="1" kern="1200" dirty="0" smtClean="0">
                        <a:solidFill>
                          <a:schemeClr val="dk1"/>
                        </a:solidFill>
                        <a:latin typeface="+mn-lt"/>
                        <a:ea typeface="+mn-ea"/>
                        <a:cs typeface="+mn-cs"/>
                      </a:endParaRPr>
                    </a:p>
                  </a:txBody>
                  <a:tcPr marL="9525" marR="9525" marT="9525" marB="0" anchor="ctr"/>
                </a:tc>
                <a:tc>
                  <a:txBody>
                    <a:bodyPr/>
                    <a:lstStyle/>
                    <a:p>
                      <a:pPr marL="0" algn="l" defTabSz="914400" rtl="0" eaLnBrk="1" fontAlgn="ctr" latinLnBrk="0" hangingPunct="1"/>
                      <a:r>
                        <a:rPr lang="en-US" sz="1400" kern="1200" dirty="0" smtClean="0"/>
                        <a:t>38.0 </a:t>
                      </a:r>
                      <a:endParaRPr lang="en-US" sz="1400" b="1" kern="1200" dirty="0" smtClean="0">
                        <a:solidFill>
                          <a:schemeClr val="dk1"/>
                        </a:solidFill>
                        <a:latin typeface="+mn-lt"/>
                        <a:ea typeface="+mn-ea"/>
                        <a:cs typeface="+mn-cs"/>
                      </a:endParaRPr>
                    </a:p>
                  </a:txBody>
                  <a:tcPr marL="9525" marR="9525" marT="9525" marB="0" anchor="ctr"/>
                </a:tc>
              </a:tr>
            </a:tbl>
          </a:graphicData>
        </a:graphic>
      </p:graphicFrame>
      <p:pic>
        <p:nvPicPr>
          <p:cNvPr id="6" name="Picture 5" descr="Cavity assembly.png"/>
          <p:cNvPicPr>
            <a:picLocks noChangeAspect="1"/>
          </p:cNvPicPr>
          <p:nvPr/>
        </p:nvPicPr>
        <p:blipFill>
          <a:blip r:embed="rId2" cstate="print"/>
          <a:stretch>
            <a:fillRect/>
          </a:stretch>
        </p:blipFill>
        <p:spPr>
          <a:xfrm>
            <a:off x="5334000" y="838200"/>
            <a:ext cx="3810000" cy="3043318"/>
          </a:xfrm>
          <a:prstGeom prst="rect">
            <a:avLst/>
          </a:prstGeom>
        </p:spPr>
      </p:pic>
      <p:sp>
        <p:nvSpPr>
          <p:cNvPr id="7" name="TextBox 6"/>
          <p:cNvSpPr txBox="1"/>
          <p:nvPr/>
        </p:nvSpPr>
        <p:spPr>
          <a:xfrm>
            <a:off x="5334000" y="4001869"/>
            <a:ext cx="3810000" cy="646331"/>
          </a:xfrm>
          <a:prstGeom prst="rect">
            <a:avLst/>
          </a:prstGeom>
          <a:noFill/>
        </p:spPr>
        <p:txBody>
          <a:bodyPr wrap="square" rtlCol="0">
            <a:spAutoFit/>
          </a:bodyPr>
          <a:lstStyle/>
          <a:p>
            <a:r>
              <a:rPr lang="en-US" dirty="0" smtClean="0"/>
              <a:t>Illustration of possible way to fabricate</a:t>
            </a:r>
          </a:p>
          <a:p>
            <a:r>
              <a:rPr lang="en-US" dirty="0" smtClean="0"/>
              <a:t>the cavity, based on Larry’s plan</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76200"/>
            <a:ext cx="86868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effectLst/>
                <a:uLnTx/>
                <a:uFillTx/>
                <a:latin typeface="+mj-lt"/>
                <a:ea typeface="+mj-ea"/>
                <a:cs typeface="+mj-cs"/>
              </a:rPr>
              <a:t>Coupling port and service port</a:t>
            </a:r>
            <a:endParaRPr kumimoji="0" lang="en-US" sz="3200" b="1" i="0" u="none" strike="noStrike" kern="0" cap="none" spc="0" normalizeH="0" baseline="0" noProof="0" dirty="0">
              <a:ln>
                <a:noFill/>
              </a:ln>
              <a:effectLst/>
              <a:uLnTx/>
              <a:uFillTx/>
              <a:latin typeface="+mj-lt"/>
              <a:ea typeface="+mj-ea"/>
              <a:cs typeface="+mj-cs"/>
            </a:endParaRPr>
          </a:p>
        </p:txBody>
      </p:sp>
      <p:graphicFrame>
        <p:nvGraphicFramePr>
          <p:cNvPr id="7" name="Table 6"/>
          <p:cNvGraphicFramePr>
            <a:graphicFrameLocks noGrp="1"/>
          </p:cNvGraphicFramePr>
          <p:nvPr/>
        </p:nvGraphicFramePr>
        <p:xfrm>
          <a:off x="0" y="762001"/>
          <a:ext cx="9144000" cy="3540612"/>
        </p:xfrm>
        <a:graphic>
          <a:graphicData uri="http://schemas.openxmlformats.org/drawingml/2006/table">
            <a:tbl>
              <a:tblPr firstRow="1" bandRow="1">
                <a:tableStyleId>{5C22544A-7EE6-4342-B048-85BDC9FD1C3A}</a:tableStyleId>
              </a:tblPr>
              <a:tblGrid>
                <a:gridCol w="1016000"/>
                <a:gridCol w="1016000"/>
                <a:gridCol w="1016000"/>
                <a:gridCol w="1016000"/>
                <a:gridCol w="1016000"/>
                <a:gridCol w="1016000"/>
                <a:gridCol w="1016000"/>
                <a:gridCol w="1016000"/>
                <a:gridCol w="1016000"/>
              </a:tblGrid>
              <a:tr h="297973">
                <a:tc>
                  <a:txBody>
                    <a:bodyPr/>
                    <a:lstStyle/>
                    <a:p>
                      <a:pPr algn="ctr" fontAlgn="b"/>
                      <a:r>
                        <a:rPr lang="en-US" sz="1000" u="none" strike="noStrike" dirty="0" smtClean="0">
                          <a:solidFill>
                            <a:schemeClr val="tx1"/>
                          </a:solidFill>
                        </a:rPr>
                        <a:t>Position</a:t>
                      </a:r>
                      <a:endParaRPr lang="en-US" sz="1000" b="0" i="0" u="none" strike="noStrike" dirty="0">
                        <a:solidFill>
                          <a:schemeClr val="tx1"/>
                        </a:solidFill>
                        <a:latin typeface="+mj-lt"/>
                      </a:endParaRPr>
                    </a:p>
                  </a:txBody>
                  <a:tcPr marL="5322" marR="5322" marT="53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tx1"/>
                          </a:solidFill>
                        </a:rPr>
                        <a:t>Lante [mm]</a:t>
                      </a:r>
                      <a:endParaRPr lang="en-US" sz="1000" b="0" i="0" u="none" strike="noStrike" dirty="0">
                        <a:solidFill>
                          <a:schemeClr val="tx1"/>
                        </a:solidFill>
                        <a:latin typeface="+mj-lt"/>
                      </a:endParaRPr>
                    </a:p>
                  </a:txBody>
                  <a:tcPr marL="5322" marR="5322" marT="532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tx1"/>
                          </a:solidFill>
                        </a:rPr>
                        <a:t>Rante [mm]</a:t>
                      </a:r>
                      <a:endParaRPr lang="en-US" sz="1000" b="0" i="0" u="none" strike="noStrike" dirty="0">
                        <a:solidFill>
                          <a:schemeClr val="tx1"/>
                        </a:solidFill>
                        <a:latin typeface="+mj-lt"/>
                      </a:endParaRPr>
                    </a:p>
                  </a:txBody>
                  <a:tcPr marL="5322" marR="5322" marT="5322"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tx1"/>
                          </a:solidFill>
                        </a:rPr>
                        <a:t>Lport [mm]</a:t>
                      </a:r>
                      <a:endParaRPr lang="en-US" sz="1000" b="0" i="0" u="none" strike="noStrike" dirty="0">
                        <a:solidFill>
                          <a:schemeClr val="tx1"/>
                        </a:solidFill>
                        <a:latin typeface="+mj-lt"/>
                      </a:endParaRPr>
                    </a:p>
                  </a:txBody>
                  <a:tcPr marL="5322" marR="5322" marT="5322"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tx1"/>
                          </a:solidFill>
                        </a:rPr>
                        <a:t>Rport [mm]</a:t>
                      </a:r>
                      <a:endParaRPr lang="en-US" sz="1000" b="0" i="0" u="none" strike="noStrike" dirty="0">
                        <a:solidFill>
                          <a:schemeClr val="tx1"/>
                        </a:solidFill>
                        <a:latin typeface="+mj-lt"/>
                      </a:endParaRPr>
                    </a:p>
                  </a:txBody>
                  <a:tcPr marL="5322" marR="5322" marT="5322"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tx1"/>
                          </a:solidFill>
                        </a:rPr>
                        <a:t>Dport [mm]</a:t>
                      </a:r>
                      <a:endParaRPr lang="en-US" sz="1000" b="0" i="0" u="none" strike="noStrike" dirty="0">
                        <a:solidFill>
                          <a:schemeClr val="tx1"/>
                        </a:solidFill>
                        <a:latin typeface="+mj-lt"/>
                      </a:endParaRPr>
                    </a:p>
                  </a:txBody>
                  <a:tcPr marL="5322" marR="5322" marT="5322"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tx1"/>
                          </a:solidFill>
                        </a:rPr>
                        <a:t>Rblenp [mm]</a:t>
                      </a:r>
                      <a:endParaRPr lang="en-US" sz="1000" b="0" i="0" u="none" strike="noStrike" dirty="0">
                        <a:solidFill>
                          <a:schemeClr val="tx1"/>
                        </a:solidFill>
                        <a:latin typeface="+mj-lt"/>
                      </a:endParaRPr>
                    </a:p>
                  </a:txBody>
                  <a:tcPr marL="5322" marR="5322" marT="532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solidFill>
                            <a:schemeClr val="tx1"/>
                          </a:solidFill>
                        </a:rPr>
                        <a:t>Qe</a:t>
                      </a:r>
                      <a:endParaRPr lang="en-US" sz="1000" b="0" i="0" u="none" strike="noStrike" dirty="0">
                        <a:solidFill>
                          <a:schemeClr val="tx1"/>
                        </a:solidFill>
                        <a:latin typeface="+mj-lt"/>
                      </a:endParaRPr>
                    </a:p>
                  </a:txBody>
                  <a:tcPr marL="5322" marR="5322" marT="532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da-DK" sz="1000" u="none" strike="noStrike" dirty="0">
                          <a:solidFill>
                            <a:schemeClr val="tx1"/>
                          </a:solidFill>
                        </a:rPr>
                        <a:t>B </a:t>
                      </a:r>
                      <a:r>
                        <a:rPr lang="da-DK" sz="1000" u="none" strike="noStrike" dirty="0" smtClean="0">
                          <a:solidFill>
                            <a:schemeClr val="tx1"/>
                          </a:solidFill>
                        </a:rPr>
                        <a:t>on </a:t>
                      </a:r>
                      <a:r>
                        <a:rPr lang="da-DK" sz="1000" u="none" strike="noStrike" dirty="0">
                          <a:solidFill>
                            <a:schemeClr val="tx1"/>
                          </a:solidFill>
                        </a:rPr>
                        <a:t>flange at 8.4MV [mT]</a:t>
                      </a:r>
                      <a:endParaRPr lang="da-DK" sz="1000" b="0" i="0" u="none" strike="noStrike" dirty="0">
                        <a:solidFill>
                          <a:schemeClr val="tx1"/>
                        </a:solidFill>
                        <a:latin typeface="+mj-lt"/>
                      </a:endParaRPr>
                    </a:p>
                  </a:txBody>
                  <a:tcPr marL="5322" marR="5322" marT="532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366">
                <a:tc rowSpan="4">
                  <a:txBody>
                    <a:bodyPr/>
                    <a:lstStyle/>
                    <a:p>
                      <a:pPr algn="ctr" fontAlgn="b"/>
                      <a:r>
                        <a:rPr lang="en-US" sz="1000" u="none" strike="noStrike" dirty="0" smtClean="0"/>
                        <a:t>90 Degree</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-20</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10.85</a:t>
                      </a:r>
                      <a:endParaRPr lang="en-US" sz="1000" b="0" i="0" u="none" strike="noStrike" dirty="0">
                        <a:solidFill>
                          <a:srgbClr val="000000"/>
                        </a:solidFill>
                        <a:latin typeface="+mj-lt"/>
                      </a:endParaRPr>
                    </a:p>
                  </a:txBody>
                  <a:tcPr marL="5322" marR="5322" marT="5322"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50</a:t>
                      </a:r>
                      <a:endParaRPr lang="en-US" sz="1000" b="0" i="0" u="none" strike="noStrike" dirty="0">
                        <a:solidFill>
                          <a:srgbClr val="000000"/>
                        </a:solidFill>
                        <a:latin typeface="+mj-lt"/>
                      </a:endParaRPr>
                    </a:p>
                  </a:txBody>
                  <a:tcPr marL="5322" marR="5322" marT="5322"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25</a:t>
                      </a:r>
                      <a:endParaRPr lang="en-US" sz="1000" b="0" i="0" u="none" strike="noStrike" dirty="0">
                        <a:solidFill>
                          <a:srgbClr val="000000"/>
                        </a:solidFill>
                        <a:latin typeface="+mj-lt"/>
                      </a:endParaRPr>
                    </a:p>
                  </a:txBody>
                  <a:tcPr marL="5322" marR="5322" marT="5322"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400</a:t>
                      </a:r>
                      <a:endParaRPr lang="en-US" sz="1000" b="0" i="0" u="none" strike="noStrike" dirty="0">
                        <a:solidFill>
                          <a:srgbClr val="000000"/>
                        </a:solidFill>
                        <a:latin typeface="+mj-lt"/>
                      </a:endParaRPr>
                    </a:p>
                  </a:txBody>
                  <a:tcPr marL="5322" marR="5322" marT="5322"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15</a:t>
                      </a:r>
                      <a:endParaRPr lang="en-US" sz="1000" b="0" i="0" u="none" strike="noStrike" dirty="0">
                        <a:solidFill>
                          <a:srgbClr val="000000"/>
                        </a:solidFill>
                        <a:latin typeface="+mj-lt"/>
                      </a:endParaRPr>
                    </a:p>
                  </a:txBody>
                  <a:tcPr marL="5322" marR="5322" marT="532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2.08E+09</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0.76</a:t>
                      </a:r>
                      <a:endParaRPr lang="en-US" sz="1000" b="0" i="0" u="none" strike="noStrike" dirty="0">
                        <a:solidFill>
                          <a:srgbClr val="000000"/>
                        </a:solidFill>
                        <a:latin typeface="+mj-lt"/>
                      </a:endParaRPr>
                    </a:p>
                  </a:txBody>
                  <a:tcPr marL="5322" marR="5322" marT="5322"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15366">
                <a:tc vMerge="1">
                  <a:txBody>
                    <a:bodyPr/>
                    <a:lstStyle/>
                    <a:p>
                      <a:pPr algn="r" fontAlgn="b"/>
                      <a:endParaRPr lang="en-US" sz="600" b="0" i="0" u="none" strike="noStrike" dirty="0">
                        <a:solidFill>
                          <a:srgbClr val="000000"/>
                        </a:solidFill>
                        <a:latin typeface="Calibri"/>
                      </a:endParaRPr>
                    </a:p>
                  </a:txBody>
                  <a:tcPr marL="5322" marR="5322" marT="5322" marB="0" anchor="b"/>
                </a:tc>
                <a:tc>
                  <a:txBody>
                    <a:bodyPr/>
                    <a:lstStyle/>
                    <a:p>
                      <a:pPr algn="ctr" fontAlgn="b"/>
                      <a:r>
                        <a:rPr lang="en-US" sz="1000" u="none" strike="noStrike" dirty="0"/>
                        <a:t>0</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dirty="0"/>
                        <a:t>10.85</a:t>
                      </a:r>
                      <a:endParaRPr lang="en-US" sz="1000" b="0" i="0" u="none" strike="noStrike" dirty="0">
                        <a:solidFill>
                          <a:srgbClr val="000000"/>
                        </a:solidFill>
                        <a:latin typeface="+mj-lt"/>
                      </a:endParaRPr>
                    </a:p>
                  </a:txBody>
                  <a:tcPr marL="5322" marR="5322" marT="5322" marB="0" anchor="ctr"/>
                </a:tc>
                <a:tc>
                  <a:txBody>
                    <a:bodyPr/>
                    <a:lstStyle/>
                    <a:p>
                      <a:pPr algn="ctr" fontAlgn="b"/>
                      <a:r>
                        <a:rPr lang="en-US" sz="1000" u="none" strike="noStrike" dirty="0"/>
                        <a:t>50</a:t>
                      </a:r>
                      <a:endParaRPr lang="en-US" sz="1000" b="0" i="0" u="none" strike="noStrike" dirty="0">
                        <a:solidFill>
                          <a:srgbClr val="000000"/>
                        </a:solidFill>
                        <a:latin typeface="+mj-lt"/>
                      </a:endParaRPr>
                    </a:p>
                  </a:txBody>
                  <a:tcPr marL="5322" marR="5322" marT="5322" marB="0" anchor="ctr"/>
                </a:tc>
                <a:tc>
                  <a:txBody>
                    <a:bodyPr/>
                    <a:lstStyle/>
                    <a:p>
                      <a:pPr algn="ctr" fontAlgn="b"/>
                      <a:r>
                        <a:rPr lang="en-US" sz="1000" u="none" strike="noStrike" dirty="0"/>
                        <a:t>25</a:t>
                      </a:r>
                      <a:endParaRPr lang="en-US" sz="1000" b="0" i="0" u="none" strike="noStrike" dirty="0">
                        <a:solidFill>
                          <a:srgbClr val="000000"/>
                        </a:solidFill>
                        <a:latin typeface="+mj-lt"/>
                      </a:endParaRPr>
                    </a:p>
                  </a:txBody>
                  <a:tcPr marL="5322" marR="5322" marT="5322" marB="0" anchor="ctr"/>
                </a:tc>
                <a:tc>
                  <a:txBody>
                    <a:bodyPr/>
                    <a:lstStyle/>
                    <a:p>
                      <a:pPr algn="ctr" fontAlgn="b"/>
                      <a:r>
                        <a:rPr lang="en-US" sz="1000" u="none" strike="noStrike" dirty="0"/>
                        <a:t>400</a:t>
                      </a:r>
                      <a:endParaRPr lang="en-US" sz="1000" b="0" i="0" u="none" strike="noStrike" dirty="0">
                        <a:solidFill>
                          <a:srgbClr val="000000"/>
                        </a:solidFill>
                        <a:latin typeface="+mj-lt"/>
                      </a:endParaRPr>
                    </a:p>
                  </a:txBody>
                  <a:tcPr marL="5322" marR="5322" marT="5322" marB="0" anchor="ctr"/>
                </a:tc>
                <a:tc>
                  <a:txBody>
                    <a:bodyPr/>
                    <a:lstStyle/>
                    <a:p>
                      <a:pPr algn="ctr" fontAlgn="b"/>
                      <a:r>
                        <a:rPr lang="en-US" sz="1000" u="none" strike="noStrike" dirty="0"/>
                        <a:t>15</a:t>
                      </a:r>
                      <a:endParaRPr lang="en-US" sz="1000" b="0" i="0" u="none" strike="noStrike" dirty="0">
                        <a:solidFill>
                          <a:srgbClr val="000000"/>
                        </a:solidFill>
                        <a:latin typeface="+mj-lt"/>
                      </a:endParaRPr>
                    </a:p>
                  </a:txBody>
                  <a:tcPr marL="5322" marR="5322" marT="5322" marB="0" anchor="ctr">
                    <a:lnR w="12700" cap="flat" cmpd="sng" algn="ctr">
                      <a:solidFill>
                        <a:schemeClr val="tx1"/>
                      </a:solidFill>
                      <a:prstDash val="solid"/>
                      <a:round/>
                      <a:headEnd type="none" w="med" len="med"/>
                      <a:tailEnd type="none" w="med" len="med"/>
                    </a:lnR>
                  </a:tcPr>
                </a:tc>
                <a:tc>
                  <a:txBody>
                    <a:bodyPr/>
                    <a:lstStyle/>
                    <a:p>
                      <a:pPr algn="ctr" fontAlgn="b"/>
                      <a:r>
                        <a:rPr lang="en-US" sz="1000" u="none" strike="noStrike" dirty="0"/>
                        <a:t>6.70E+07</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dirty="0"/>
                        <a:t>0.77</a:t>
                      </a:r>
                      <a:endParaRPr lang="en-US" sz="1000" b="0" i="0" u="none" strike="noStrike" dirty="0">
                        <a:solidFill>
                          <a:srgbClr val="000000"/>
                        </a:solidFill>
                        <a:latin typeface="+mj-lt"/>
                      </a:endParaRPr>
                    </a:p>
                  </a:txBody>
                  <a:tcPr marL="5322" marR="5322" marT="5322" marB="0" anchor="ctr">
                    <a:lnR w="12700" cap="flat" cmpd="sng" algn="ctr">
                      <a:solidFill>
                        <a:schemeClr val="tx1"/>
                      </a:solidFill>
                      <a:prstDash val="solid"/>
                      <a:round/>
                      <a:headEnd type="none" w="med" len="med"/>
                      <a:tailEnd type="none" w="med" len="med"/>
                    </a:lnR>
                  </a:tcPr>
                </a:tc>
              </a:tr>
              <a:tr h="215366">
                <a:tc vMerge="1">
                  <a:txBody>
                    <a:bodyPr/>
                    <a:lstStyle/>
                    <a:p>
                      <a:pPr algn="r" fontAlgn="b"/>
                      <a:endParaRPr lang="en-US" sz="600" b="0" i="0" u="none" strike="noStrike" dirty="0">
                        <a:solidFill>
                          <a:srgbClr val="000000"/>
                        </a:solidFill>
                        <a:latin typeface="Calibri"/>
                      </a:endParaRPr>
                    </a:p>
                  </a:txBody>
                  <a:tcPr marL="5322" marR="5322" marT="5322" marB="0" anchor="b"/>
                </a:tc>
                <a:tc>
                  <a:txBody>
                    <a:bodyPr/>
                    <a:lstStyle/>
                    <a:p>
                      <a:pPr algn="ctr" fontAlgn="b"/>
                      <a:r>
                        <a:rPr lang="en-US" sz="1000" u="none" strike="noStrike" dirty="0"/>
                        <a:t>0</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dirty="0"/>
                        <a:t>10.85</a:t>
                      </a:r>
                      <a:endParaRPr lang="en-US" sz="1000" b="0" i="0" u="none" strike="noStrike" dirty="0">
                        <a:solidFill>
                          <a:srgbClr val="000000"/>
                        </a:solidFill>
                        <a:latin typeface="+mj-lt"/>
                      </a:endParaRPr>
                    </a:p>
                  </a:txBody>
                  <a:tcPr marL="5322" marR="5322" marT="5322" marB="0" anchor="ctr"/>
                </a:tc>
                <a:tc>
                  <a:txBody>
                    <a:bodyPr/>
                    <a:lstStyle/>
                    <a:p>
                      <a:pPr algn="ctr" fontAlgn="b"/>
                      <a:r>
                        <a:rPr lang="en-US" sz="1000" u="none" strike="noStrike" dirty="0"/>
                        <a:t>70</a:t>
                      </a:r>
                      <a:endParaRPr lang="en-US" sz="1000" b="0" i="0" u="none" strike="noStrike" dirty="0">
                        <a:solidFill>
                          <a:srgbClr val="000000"/>
                        </a:solidFill>
                        <a:latin typeface="+mj-lt"/>
                      </a:endParaRPr>
                    </a:p>
                  </a:txBody>
                  <a:tcPr marL="5322" marR="5322" marT="5322" marB="0" anchor="ctr"/>
                </a:tc>
                <a:tc>
                  <a:txBody>
                    <a:bodyPr/>
                    <a:lstStyle/>
                    <a:p>
                      <a:pPr algn="ctr" fontAlgn="b"/>
                      <a:r>
                        <a:rPr lang="en-US" sz="1000" u="none" strike="noStrike" dirty="0"/>
                        <a:t>25</a:t>
                      </a:r>
                      <a:endParaRPr lang="en-US" sz="1000" b="0" i="0" u="none" strike="noStrike" dirty="0">
                        <a:solidFill>
                          <a:srgbClr val="000000"/>
                        </a:solidFill>
                        <a:latin typeface="+mj-lt"/>
                      </a:endParaRPr>
                    </a:p>
                  </a:txBody>
                  <a:tcPr marL="5322" marR="5322" marT="5322" marB="0" anchor="ctr"/>
                </a:tc>
                <a:tc>
                  <a:txBody>
                    <a:bodyPr/>
                    <a:lstStyle/>
                    <a:p>
                      <a:pPr algn="ctr" fontAlgn="b"/>
                      <a:r>
                        <a:rPr lang="en-US" sz="1000" u="none" strike="noStrike" dirty="0"/>
                        <a:t>370</a:t>
                      </a:r>
                      <a:endParaRPr lang="en-US" sz="1000" b="0" i="0" u="none" strike="noStrike" dirty="0">
                        <a:solidFill>
                          <a:srgbClr val="000000"/>
                        </a:solidFill>
                        <a:latin typeface="+mj-lt"/>
                      </a:endParaRPr>
                    </a:p>
                  </a:txBody>
                  <a:tcPr marL="5322" marR="5322" marT="5322" marB="0" anchor="ctr"/>
                </a:tc>
                <a:tc>
                  <a:txBody>
                    <a:bodyPr/>
                    <a:lstStyle/>
                    <a:p>
                      <a:pPr algn="ctr" fontAlgn="b"/>
                      <a:r>
                        <a:rPr lang="en-US" sz="1000" u="none" strike="noStrike" dirty="0"/>
                        <a:t>15</a:t>
                      </a:r>
                      <a:endParaRPr lang="en-US" sz="1000" b="0" i="0" u="none" strike="noStrike" dirty="0">
                        <a:solidFill>
                          <a:srgbClr val="000000"/>
                        </a:solidFill>
                        <a:latin typeface="+mj-lt"/>
                      </a:endParaRPr>
                    </a:p>
                  </a:txBody>
                  <a:tcPr marL="5322" marR="5322" marT="5322" marB="0" anchor="ctr">
                    <a:lnR w="12700" cap="flat" cmpd="sng" algn="ctr">
                      <a:solidFill>
                        <a:schemeClr val="tx1"/>
                      </a:solidFill>
                      <a:prstDash val="solid"/>
                      <a:round/>
                      <a:headEnd type="none" w="med" len="med"/>
                      <a:tailEnd type="none" w="med" len="med"/>
                    </a:lnR>
                  </a:tcPr>
                </a:tc>
                <a:tc>
                  <a:txBody>
                    <a:bodyPr/>
                    <a:lstStyle/>
                    <a:p>
                      <a:pPr algn="ctr" fontAlgn="b"/>
                      <a:r>
                        <a:rPr lang="en-US" sz="1000" u="none" strike="noStrike" dirty="0"/>
                        <a:t>2.13E+07</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tcPr>
                </a:tc>
                <a:tc>
                  <a:txBody>
                    <a:bodyPr/>
                    <a:lstStyle/>
                    <a:p>
                      <a:pPr algn="ctr" fontAlgn="b"/>
                      <a:r>
                        <a:rPr lang="en-US" sz="1000" u="none" strike="noStrike" dirty="0"/>
                        <a:t>0.16</a:t>
                      </a:r>
                      <a:endParaRPr lang="en-US" sz="1000" b="0" i="0" u="none" strike="noStrike" dirty="0">
                        <a:solidFill>
                          <a:srgbClr val="000000"/>
                        </a:solidFill>
                        <a:latin typeface="+mj-lt"/>
                      </a:endParaRPr>
                    </a:p>
                  </a:txBody>
                  <a:tcPr marL="5322" marR="5322" marT="5322" marB="0" anchor="ctr">
                    <a:lnR w="12700" cap="flat" cmpd="sng" algn="ctr">
                      <a:solidFill>
                        <a:schemeClr val="tx1"/>
                      </a:solidFill>
                      <a:prstDash val="solid"/>
                      <a:round/>
                      <a:headEnd type="none" w="med" len="med"/>
                      <a:tailEnd type="none" w="med" len="med"/>
                    </a:lnR>
                  </a:tcPr>
                </a:tc>
              </a:tr>
              <a:tr h="215366">
                <a:tc vMerge="1">
                  <a:txBody>
                    <a:bodyPr/>
                    <a:lstStyle/>
                    <a:p>
                      <a:pPr algn="r" fontAlgn="b"/>
                      <a:endParaRPr lang="en-US" sz="600" b="0" i="0" u="none" strike="noStrike" dirty="0">
                        <a:solidFill>
                          <a:srgbClr val="000000"/>
                        </a:solidFill>
                        <a:latin typeface="Calibri"/>
                      </a:endParaRPr>
                    </a:p>
                  </a:txBody>
                  <a:tcPr marL="5322" marR="5322" marT="5322" marB="0" anchor="b"/>
                </a:tc>
                <a:tc>
                  <a:txBody>
                    <a:bodyPr/>
                    <a:lstStyle/>
                    <a:p>
                      <a:pPr algn="ctr" fontAlgn="b"/>
                      <a:r>
                        <a:rPr lang="en-US" sz="1000" u="none" strike="noStrike" dirty="0"/>
                        <a:t>3</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10.85</a:t>
                      </a:r>
                      <a:endParaRPr lang="en-US" sz="1000" b="0" i="0" u="none" strike="noStrike" dirty="0">
                        <a:solidFill>
                          <a:srgbClr val="000000"/>
                        </a:solidFill>
                        <a:latin typeface="+mj-lt"/>
                      </a:endParaRPr>
                    </a:p>
                  </a:txBody>
                  <a:tcPr marL="5322" marR="5322" marT="5322"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50</a:t>
                      </a:r>
                      <a:endParaRPr lang="en-US" sz="1000" b="0" i="0" u="none" strike="noStrike" dirty="0">
                        <a:solidFill>
                          <a:srgbClr val="000000"/>
                        </a:solidFill>
                        <a:latin typeface="+mj-lt"/>
                      </a:endParaRPr>
                    </a:p>
                  </a:txBody>
                  <a:tcPr marL="5322" marR="5322" marT="5322"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25</a:t>
                      </a:r>
                      <a:endParaRPr lang="en-US" sz="1000" b="0" i="0" u="none" strike="noStrike" dirty="0">
                        <a:solidFill>
                          <a:srgbClr val="000000"/>
                        </a:solidFill>
                        <a:latin typeface="+mj-lt"/>
                      </a:endParaRPr>
                    </a:p>
                  </a:txBody>
                  <a:tcPr marL="5322" marR="5322" marT="5322"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370</a:t>
                      </a:r>
                      <a:endParaRPr lang="en-US" sz="1000" b="0" i="0" u="none" strike="noStrike" dirty="0">
                        <a:solidFill>
                          <a:srgbClr val="000000"/>
                        </a:solidFill>
                        <a:latin typeface="+mj-lt"/>
                      </a:endParaRPr>
                    </a:p>
                  </a:txBody>
                  <a:tcPr marL="5322" marR="5322" marT="5322" marB="0" anchor="ct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15</a:t>
                      </a:r>
                      <a:endParaRPr lang="en-US" sz="1000" b="0" i="0" u="none" strike="noStrike" dirty="0">
                        <a:solidFill>
                          <a:srgbClr val="000000"/>
                        </a:solidFill>
                        <a:latin typeface="+mj-lt"/>
                      </a:endParaRPr>
                    </a:p>
                  </a:txBody>
                  <a:tcPr marL="5322" marR="5322" marT="532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1.39E+07</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0.70</a:t>
                      </a:r>
                      <a:endParaRPr lang="en-US" sz="1000" b="0" i="0" u="none" strike="noStrike" dirty="0">
                        <a:solidFill>
                          <a:srgbClr val="000000"/>
                        </a:solidFill>
                        <a:latin typeface="+mj-lt"/>
                      </a:endParaRPr>
                    </a:p>
                  </a:txBody>
                  <a:tcPr marL="5322" marR="5322" marT="5322"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215366">
                <a:tc rowSpan="5">
                  <a:txBody>
                    <a:bodyPr/>
                    <a:lstStyle/>
                    <a:p>
                      <a:pPr algn="ctr" fontAlgn="b"/>
                      <a:r>
                        <a:rPr lang="en-US" sz="1000" u="none" strike="noStrike" dirty="0" smtClean="0"/>
                        <a:t>45 Degree</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-20</a:t>
                      </a:r>
                      <a:endParaRPr lang="en-US" sz="1000" b="0" i="0" u="none" strike="noStrike" dirty="0">
                        <a:solidFill>
                          <a:srgbClr val="000000"/>
                        </a:solidFill>
                        <a:latin typeface="+mj-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10.85</a:t>
                      </a:r>
                      <a:endParaRPr lang="en-US" sz="1000" b="0" i="0" u="none" strike="noStrike" dirty="0">
                        <a:solidFill>
                          <a:srgbClr val="000000"/>
                        </a:solidFill>
                        <a:latin typeface="+mj-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50</a:t>
                      </a:r>
                      <a:endParaRPr lang="en-US" sz="1000" b="0" i="0" u="none" strike="noStrike" dirty="0">
                        <a:solidFill>
                          <a:srgbClr val="000000"/>
                        </a:solidFill>
                        <a:latin typeface="+mj-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25</a:t>
                      </a:r>
                      <a:endParaRPr lang="en-US" sz="1000" b="0" i="0" u="none" strike="noStrike" dirty="0">
                        <a:solidFill>
                          <a:srgbClr val="000000"/>
                        </a:solidFill>
                        <a:latin typeface="+mj-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400</a:t>
                      </a:r>
                      <a:endParaRPr lang="en-US" sz="1000" b="0" i="0" u="none" strike="noStrike" dirty="0">
                        <a:solidFill>
                          <a:srgbClr val="000000"/>
                        </a:solidFill>
                        <a:latin typeface="+mj-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15</a:t>
                      </a:r>
                      <a:endParaRPr lang="en-US" sz="1000" b="0" i="0" u="none" strike="noStrike" dirty="0">
                        <a:solidFill>
                          <a:srgbClr val="000000"/>
                        </a:solidFill>
                        <a:latin typeface="+mj-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smtClean="0"/>
                        <a:t>1.40E+09</a:t>
                      </a:r>
                      <a:endParaRPr lang="en-US" sz="1000" b="0" i="0" u="none" strike="noStrike" dirty="0">
                        <a:solidFill>
                          <a:srgbClr val="000000"/>
                        </a:solidFill>
                        <a:latin typeface="+mj-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t>1.12</a:t>
                      </a:r>
                      <a:endParaRPr lang="en-US" sz="1000" b="0" i="0" u="none" strike="noStrike" dirty="0">
                        <a:solidFill>
                          <a:srgbClr val="000000"/>
                        </a:solidFill>
                        <a:latin typeface="+mj-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215366">
                <a:tc vMerge="1">
                  <a:txBody>
                    <a:bodyPr/>
                    <a:lstStyle/>
                    <a:p>
                      <a:endParaRPr lang="en-US"/>
                    </a:p>
                  </a:txBody>
                  <a:tcPr/>
                </a:tc>
                <a:tc>
                  <a:txBody>
                    <a:bodyPr/>
                    <a:lstStyle/>
                    <a:p>
                      <a:pPr marL="0" algn="ctr" defTabSz="914400" rtl="0" eaLnBrk="1" fontAlgn="b" latinLnBrk="0" hangingPunct="1"/>
                      <a:r>
                        <a:rPr lang="en-US" sz="1000" u="none" strike="noStrike" kern="1200" dirty="0"/>
                        <a:t>0</a:t>
                      </a:r>
                      <a:endParaRPr lang="en-US" sz="1000" b="0" i="0" u="none" strike="noStrike" kern="1200" dirty="0">
                        <a:solidFill>
                          <a:srgbClr val="000000"/>
                        </a:solidFill>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000" u="none" strike="noStrike" kern="1200" dirty="0"/>
                        <a:t>10.85</a:t>
                      </a:r>
                      <a:endParaRPr lang="en-US" sz="1000" b="0" i="0" u="none" strike="noStrike" kern="1200" dirty="0">
                        <a:solidFill>
                          <a:srgbClr val="000000"/>
                        </a:solidFill>
                        <a:latin typeface="+mj-lt"/>
                        <a:ea typeface="+mn-ea"/>
                        <a:cs typeface="+mn-cs"/>
                      </a:endParaRPr>
                    </a:p>
                  </a:txBody>
                  <a:tcPr marL="9525" marR="9525" marT="9525" marB="0" anchor="ctr"/>
                </a:tc>
                <a:tc>
                  <a:txBody>
                    <a:bodyPr/>
                    <a:lstStyle/>
                    <a:p>
                      <a:pPr marL="0" algn="ctr" defTabSz="914400" rtl="0" eaLnBrk="1" fontAlgn="b" latinLnBrk="0" hangingPunct="1"/>
                      <a:r>
                        <a:rPr lang="en-US" sz="1000" u="none" strike="noStrike" kern="1200" dirty="0"/>
                        <a:t>50</a:t>
                      </a:r>
                      <a:endParaRPr lang="en-US" sz="1000" b="0" i="0" u="none" strike="noStrike" kern="1200" dirty="0">
                        <a:solidFill>
                          <a:srgbClr val="000000"/>
                        </a:solidFill>
                        <a:latin typeface="+mj-lt"/>
                        <a:ea typeface="+mn-ea"/>
                        <a:cs typeface="+mn-cs"/>
                      </a:endParaRPr>
                    </a:p>
                  </a:txBody>
                  <a:tcPr marL="9525" marR="9525" marT="9525" marB="0" anchor="ctr"/>
                </a:tc>
                <a:tc>
                  <a:txBody>
                    <a:bodyPr/>
                    <a:lstStyle/>
                    <a:p>
                      <a:pPr marL="0" algn="ctr" defTabSz="914400" rtl="0" eaLnBrk="1" fontAlgn="b" latinLnBrk="0" hangingPunct="1"/>
                      <a:r>
                        <a:rPr lang="en-US" sz="1000" u="none" strike="noStrike" kern="1200" dirty="0"/>
                        <a:t>25</a:t>
                      </a:r>
                      <a:endParaRPr lang="en-US" sz="1000" b="0" i="0" u="none" strike="noStrike" kern="1200" dirty="0">
                        <a:solidFill>
                          <a:srgbClr val="000000"/>
                        </a:solidFill>
                        <a:latin typeface="+mj-lt"/>
                        <a:ea typeface="+mn-ea"/>
                        <a:cs typeface="+mn-cs"/>
                      </a:endParaRPr>
                    </a:p>
                  </a:txBody>
                  <a:tcPr marL="9525" marR="9525" marT="9525" marB="0" anchor="ctr"/>
                </a:tc>
                <a:tc>
                  <a:txBody>
                    <a:bodyPr/>
                    <a:lstStyle/>
                    <a:p>
                      <a:pPr marL="0" algn="ctr" defTabSz="914400" rtl="0" eaLnBrk="1" fontAlgn="b" latinLnBrk="0" hangingPunct="1"/>
                      <a:r>
                        <a:rPr lang="en-US" sz="1000" u="none" strike="noStrike" kern="1200" dirty="0"/>
                        <a:t>400</a:t>
                      </a:r>
                      <a:endParaRPr lang="en-US" sz="1000" b="0" i="0" u="none" strike="noStrike" kern="1200" dirty="0">
                        <a:solidFill>
                          <a:srgbClr val="000000"/>
                        </a:solidFill>
                        <a:latin typeface="+mj-lt"/>
                        <a:ea typeface="+mn-ea"/>
                        <a:cs typeface="+mn-cs"/>
                      </a:endParaRPr>
                    </a:p>
                  </a:txBody>
                  <a:tcPr marL="9525" marR="9525" marT="9525" marB="0" anchor="ctr"/>
                </a:tc>
                <a:tc>
                  <a:txBody>
                    <a:bodyPr/>
                    <a:lstStyle/>
                    <a:p>
                      <a:pPr marL="0" algn="ctr" defTabSz="914400" rtl="0" eaLnBrk="1" fontAlgn="b" latinLnBrk="0" hangingPunct="1"/>
                      <a:r>
                        <a:rPr lang="en-US" sz="1000" u="none" strike="noStrike" kern="1200" dirty="0"/>
                        <a:t>15</a:t>
                      </a:r>
                      <a:endParaRPr lang="en-US" sz="1000" b="0" i="0" u="none" strike="noStrike" kern="1200" dirty="0">
                        <a:solidFill>
                          <a:srgbClr val="000000"/>
                        </a:solidFill>
                        <a:latin typeface="+mj-lt"/>
                        <a:ea typeface="+mn-ea"/>
                        <a:cs typeface="+mn-cs"/>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000" u="none" strike="noStrike" kern="1200" dirty="0"/>
                        <a:t>4.51E+07</a:t>
                      </a:r>
                      <a:endParaRPr lang="en-US" sz="1000" b="0" i="0" u="none" strike="noStrike" kern="1200" dirty="0">
                        <a:solidFill>
                          <a:srgbClr val="000000"/>
                        </a:solidFill>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000" u="none" strike="noStrike" kern="1200" dirty="0"/>
                        <a:t>1.11</a:t>
                      </a:r>
                      <a:endParaRPr lang="en-US" sz="1000" b="0" i="0" u="none" strike="noStrike" kern="1200" dirty="0">
                        <a:solidFill>
                          <a:srgbClr val="000000"/>
                        </a:solidFill>
                        <a:latin typeface="+mj-lt"/>
                        <a:ea typeface="+mn-ea"/>
                        <a:cs typeface="+mn-cs"/>
                      </a:endParaRPr>
                    </a:p>
                  </a:txBody>
                  <a:tcPr marL="9525" marR="9525" marT="9525" marB="0" anchor="ctr">
                    <a:lnR w="12700" cap="flat" cmpd="sng" algn="ctr">
                      <a:solidFill>
                        <a:schemeClr val="tx1"/>
                      </a:solidFill>
                      <a:prstDash val="solid"/>
                      <a:round/>
                      <a:headEnd type="none" w="med" len="med"/>
                      <a:tailEnd type="none" w="med" len="med"/>
                    </a:lnR>
                  </a:tcPr>
                </a:tc>
              </a:tr>
              <a:tr h="215366">
                <a:tc vMerge="1">
                  <a:txBody>
                    <a:bodyPr/>
                    <a:lstStyle/>
                    <a:p>
                      <a:endParaRPr lang="en-US"/>
                    </a:p>
                  </a:txBody>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10.85</a:t>
                      </a:r>
                    </a:p>
                  </a:txBody>
                  <a:tcPr marL="9525" marR="9525" marT="9525" marB="0" anchor="ct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50</a:t>
                      </a:r>
                    </a:p>
                  </a:txBody>
                  <a:tcPr marL="9525" marR="9525" marT="9525" marB="0" anchor="ct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25</a:t>
                      </a:r>
                    </a:p>
                  </a:txBody>
                  <a:tcPr marL="9525" marR="9525" marT="9525" marB="0" anchor="ct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500</a:t>
                      </a:r>
                    </a:p>
                  </a:txBody>
                  <a:tcPr marL="9525" marR="9525" marT="9525" marB="0" anchor="ct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2.17E+07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1.08</a:t>
                      </a:r>
                    </a:p>
                  </a:txBody>
                  <a:tcPr marL="9525" marR="9525" marT="9525" marB="0" anchor="ctr">
                    <a:lnR w="12700" cap="flat" cmpd="sng" algn="ctr">
                      <a:solidFill>
                        <a:schemeClr val="tx1"/>
                      </a:solidFill>
                      <a:prstDash val="solid"/>
                      <a:round/>
                      <a:headEnd type="none" w="med" len="med"/>
                      <a:tailEnd type="none" w="med" len="med"/>
                    </a:lnR>
                  </a:tcPr>
                </a:tc>
              </a:tr>
              <a:tr h="215366">
                <a:tc vMerge="1">
                  <a:txBody>
                    <a:bodyPr/>
                    <a:lstStyle/>
                    <a:p>
                      <a:endParaRPr lang="en-US"/>
                    </a:p>
                  </a:txBody>
                  <a:tcPr/>
                </a:tc>
                <a:tc>
                  <a:txBody>
                    <a:bodyPr/>
                    <a:lstStyle/>
                    <a:p>
                      <a:pPr marL="0" algn="ctr" defTabSz="914400" rtl="0" eaLnBrk="1" fontAlgn="b" latinLnBrk="0" hangingPunct="1"/>
                      <a:r>
                        <a:rPr lang="en-US" sz="1000" u="none" strike="noStrike" kern="1200" dirty="0" smtClean="0">
                          <a:solidFill>
                            <a:schemeClr val="dk1"/>
                          </a:solidFill>
                          <a:latin typeface="+mn-lt"/>
                          <a:ea typeface="+mn-ea"/>
                          <a:cs typeface="+mn-cs"/>
                        </a:rPr>
                        <a:t>10</a:t>
                      </a:r>
                      <a:endParaRPr lang="en-US" sz="1000" u="none" strike="noStrike" kern="1200" dirty="0">
                        <a:solidFill>
                          <a:schemeClr val="dk1"/>
                        </a:solidFill>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000" u="none" strike="noStrike" kern="1200" dirty="0" smtClean="0">
                          <a:solidFill>
                            <a:schemeClr val="dk1"/>
                          </a:solidFill>
                          <a:latin typeface="+mn-lt"/>
                          <a:ea typeface="+mn-ea"/>
                          <a:cs typeface="+mn-cs"/>
                        </a:rPr>
                        <a:t>10.85</a:t>
                      </a:r>
                      <a:endParaRPr lang="en-US" sz="1000" u="none" strike="noStrike" kern="1200" dirty="0">
                        <a:solidFill>
                          <a:schemeClr val="dk1"/>
                        </a:solidFill>
                        <a:latin typeface="+mn-lt"/>
                        <a:ea typeface="+mn-ea"/>
                        <a:cs typeface="+mn-cs"/>
                      </a:endParaRPr>
                    </a:p>
                  </a:txBody>
                  <a:tcPr marL="9525" marR="9525" marT="9525" marB="0" anchor="ctr"/>
                </a:tc>
                <a:tc>
                  <a:txBody>
                    <a:bodyPr/>
                    <a:lstStyle/>
                    <a:p>
                      <a:pPr marL="0" algn="ctr" defTabSz="914400" rtl="0" eaLnBrk="1" fontAlgn="b" latinLnBrk="0" hangingPunct="1"/>
                      <a:r>
                        <a:rPr lang="en-US" sz="1000" u="none" strike="noStrike" kern="1200" dirty="0" smtClean="0">
                          <a:solidFill>
                            <a:schemeClr val="dk1"/>
                          </a:solidFill>
                          <a:latin typeface="+mn-lt"/>
                          <a:ea typeface="+mn-ea"/>
                          <a:cs typeface="+mn-cs"/>
                        </a:rPr>
                        <a:t>50</a:t>
                      </a:r>
                      <a:endParaRPr lang="en-US" sz="1000" u="none" strike="noStrike" kern="1200" dirty="0">
                        <a:solidFill>
                          <a:schemeClr val="dk1"/>
                        </a:solidFill>
                        <a:latin typeface="+mn-lt"/>
                        <a:ea typeface="+mn-ea"/>
                        <a:cs typeface="+mn-cs"/>
                      </a:endParaRPr>
                    </a:p>
                  </a:txBody>
                  <a:tcPr marL="9525" marR="9525" marT="9525" marB="0" anchor="ctr"/>
                </a:tc>
                <a:tc>
                  <a:txBody>
                    <a:bodyPr/>
                    <a:lstStyle/>
                    <a:p>
                      <a:pPr marL="0" algn="ctr" defTabSz="914400" rtl="0" eaLnBrk="1" fontAlgn="b" latinLnBrk="0" hangingPunct="1"/>
                      <a:r>
                        <a:rPr lang="en-US" sz="1000" u="none" strike="noStrike" kern="1200" dirty="0" smtClean="0">
                          <a:solidFill>
                            <a:schemeClr val="dk1"/>
                          </a:solidFill>
                          <a:latin typeface="+mn-lt"/>
                          <a:ea typeface="+mn-ea"/>
                          <a:cs typeface="+mn-cs"/>
                        </a:rPr>
                        <a:t>25</a:t>
                      </a:r>
                      <a:endParaRPr lang="en-US" sz="1000" u="none" strike="noStrike" kern="1200" dirty="0">
                        <a:solidFill>
                          <a:schemeClr val="dk1"/>
                        </a:solidFill>
                        <a:latin typeface="+mn-lt"/>
                        <a:ea typeface="+mn-ea"/>
                        <a:cs typeface="+mn-cs"/>
                      </a:endParaRPr>
                    </a:p>
                  </a:txBody>
                  <a:tcPr marL="9525" marR="9525" marT="9525" marB="0" anchor="ctr"/>
                </a:tc>
                <a:tc>
                  <a:txBody>
                    <a:bodyPr/>
                    <a:lstStyle/>
                    <a:p>
                      <a:pPr marL="0" algn="ctr" defTabSz="914400" rtl="0" eaLnBrk="1" fontAlgn="b" latinLnBrk="0" hangingPunct="1"/>
                      <a:r>
                        <a:rPr lang="en-US" sz="1000" u="none" strike="noStrike" kern="1200" dirty="0" smtClean="0">
                          <a:solidFill>
                            <a:schemeClr val="dk1"/>
                          </a:solidFill>
                          <a:latin typeface="+mn-lt"/>
                          <a:ea typeface="+mn-ea"/>
                          <a:cs typeface="+mn-cs"/>
                        </a:rPr>
                        <a:t>500</a:t>
                      </a:r>
                      <a:endParaRPr lang="en-US" sz="1000" u="none" strike="noStrike" kern="1200" dirty="0">
                        <a:solidFill>
                          <a:schemeClr val="dk1"/>
                        </a:solidFill>
                        <a:latin typeface="+mn-lt"/>
                        <a:ea typeface="+mn-ea"/>
                        <a:cs typeface="+mn-cs"/>
                      </a:endParaRPr>
                    </a:p>
                  </a:txBody>
                  <a:tcPr marL="9525" marR="9525" marT="9525" marB="0" anchor="ctr"/>
                </a:tc>
                <a:tc>
                  <a:txBody>
                    <a:bodyPr/>
                    <a:lstStyle/>
                    <a:p>
                      <a:pPr marL="0" algn="ctr" defTabSz="914400" rtl="0" eaLnBrk="1" fontAlgn="b" latinLnBrk="0" hangingPunct="1"/>
                      <a:r>
                        <a:rPr lang="en-US" sz="1000" u="none" strike="noStrike" kern="1200" dirty="0" smtClean="0">
                          <a:solidFill>
                            <a:schemeClr val="dk1"/>
                          </a:solidFill>
                          <a:latin typeface="+mn-lt"/>
                          <a:ea typeface="+mn-ea"/>
                          <a:cs typeface="+mn-cs"/>
                        </a:rPr>
                        <a:t>15</a:t>
                      </a:r>
                      <a:endParaRPr lang="en-US" sz="1000" u="none" strike="noStrike" kern="1200" dirty="0">
                        <a:solidFill>
                          <a:schemeClr val="dk1"/>
                        </a:solidFill>
                        <a:latin typeface="+mn-lt"/>
                        <a:ea typeface="+mn-ea"/>
                        <a:cs typeface="+mn-cs"/>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5.81E+06</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1.09</a:t>
                      </a:r>
                    </a:p>
                  </a:txBody>
                  <a:tcPr marL="9525" marR="9525" marT="9525" marB="0" anchor="ctr">
                    <a:lnR w="12700" cap="flat" cmpd="sng" algn="ctr">
                      <a:solidFill>
                        <a:schemeClr val="tx1"/>
                      </a:solidFill>
                      <a:prstDash val="solid"/>
                      <a:round/>
                      <a:headEnd type="none" w="med" len="med"/>
                      <a:tailEnd type="none" w="med" len="med"/>
                    </a:lnR>
                  </a:tcPr>
                </a:tc>
              </a:tr>
              <a:tr h="215366">
                <a:tc vMerge="1">
                  <a:txBody>
                    <a:bodyPr/>
                    <a:lstStyle/>
                    <a:p>
                      <a:pPr algn="ctr" fontAlgn="b"/>
                      <a:endParaRPr lang="en-US" sz="12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0</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17.36</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70</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40</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500</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15</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3.74E+06</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1.51</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215366">
                <a:tc rowSpan="4">
                  <a:txBody>
                    <a:bodyPr/>
                    <a:lstStyle/>
                    <a:p>
                      <a:pPr algn="ctr" fontAlgn="b"/>
                      <a:r>
                        <a:rPr lang="en-US" sz="1000" b="0" i="0" u="none" strike="noStrike" dirty="0" smtClean="0">
                          <a:solidFill>
                            <a:srgbClr val="000000"/>
                          </a:solidFill>
                          <a:latin typeface="+mj-lt"/>
                        </a:rPr>
                        <a:t>45 Degree with respect to the SNS coupler port</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16.45</a:t>
                      </a:r>
                    </a:p>
                  </a:txBody>
                  <a:tcPr marL="9525" marR="9525" marT="9525"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70</a:t>
                      </a:r>
                    </a:p>
                  </a:txBody>
                  <a:tcPr marL="9525" marR="9525" marT="9525"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37.87</a:t>
                      </a:r>
                    </a:p>
                  </a:txBody>
                  <a:tcPr marL="9525" marR="9525" marT="9525"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450</a:t>
                      </a:r>
                    </a:p>
                  </a:txBody>
                  <a:tcPr marL="9525" marR="9525" marT="9525"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15</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5.45E+06</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1.33</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r>
              <a:tr h="215366">
                <a:tc vMerge="1">
                  <a:txBody>
                    <a:bodyPr/>
                    <a:lstStyle/>
                    <a:p>
                      <a:pPr algn="ctr" fontAlgn="b"/>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-5</a:t>
                      </a:r>
                    </a:p>
                  </a:txBody>
                  <a:tcPr marL="9525" marR="9525" marT="9525" marB="0" anchor="b">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16.45</a:t>
                      </a:r>
                    </a:p>
                  </a:txBody>
                  <a:tcPr marL="9525" marR="9525" marT="9525"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70</a:t>
                      </a:r>
                    </a:p>
                  </a:txBody>
                  <a:tcPr marL="9525" marR="9525" marT="9525"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37.87</a:t>
                      </a:r>
                    </a:p>
                  </a:txBody>
                  <a:tcPr marL="9525" marR="9525" marT="9525"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450</a:t>
                      </a:r>
                    </a:p>
                  </a:txBody>
                  <a:tcPr marL="9525" marR="9525" marT="9525"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15</a:t>
                      </a:r>
                    </a:p>
                  </a:txBody>
                  <a:tcPr marL="9525" marR="9525" marT="9525" marB="0" anchor="b">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9.26E+06</a:t>
                      </a:r>
                    </a:p>
                  </a:txBody>
                  <a:tcPr marL="9525" marR="9525" marT="9525" marB="0" anchor="b">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1.26</a:t>
                      </a:r>
                    </a:p>
                  </a:txBody>
                  <a:tcPr marL="9525" marR="9525" marT="9525" marB="0" anchor="b">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15366">
                <a:tc vMerge="1">
                  <a:txBody>
                    <a:bodyPr/>
                    <a:lstStyle/>
                    <a:p>
                      <a:pPr algn="ctr" fontAlgn="b"/>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16.45</a:t>
                      </a:r>
                    </a:p>
                  </a:txBody>
                  <a:tcPr marL="9525" marR="9525" marT="9525"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70</a:t>
                      </a:r>
                    </a:p>
                  </a:txBody>
                  <a:tcPr marL="9525" marR="9525" marT="9525"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37.87</a:t>
                      </a:r>
                    </a:p>
                  </a:txBody>
                  <a:tcPr marL="9525" marR="9525" marT="9525"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500</a:t>
                      </a:r>
                    </a:p>
                  </a:txBody>
                  <a:tcPr marL="9525" marR="9525" marT="9525" marB="0" anchor="b">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15</a:t>
                      </a:r>
                    </a:p>
                  </a:txBody>
                  <a:tcPr marL="9525" marR="9525" marT="9525" marB="0" anchor="b">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4.60E+06</a:t>
                      </a:r>
                    </a:p>
                  </a:txBody>
                  <a:tcPr marL="9525" marR="9525" marT="9525" marB="0" anchor="b">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1.28</a:t>
                      </a:r>
                    </a:p>
                  </a:txBody>
                  <a:tcPr marL="9525" marR="9525" marT="9525" marB="0" anchor="b">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215366">
                <a:tc vMerge="1">
                  <a:txBody>
                    <a:bodyPr/>
                    <a:lstStyle/>
                    <a:p>
                      <a:pPr algn="ctr" fontAlgn="b"/>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0</a:t>
                      </a:r>
                    </a:p>
                  </a:txBody>
                  <a:tcPr marL="9525" marR="9525" marT="9525" marB="0" anchor="b">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16.45</a:t>
                      </a:r>
                    </a:p>
                  </a:txBody>
                  <a:tcPr marL="9525" marR="9525" marT="9525" marB="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70</a:t>
                      </a:r>
                    </a:p>
                  </a:txBody>
                  <a:tcPr marL="9525" marR="9525" marT="9525" marB="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57.4</a:t>
                      </a:r>
                    </a:p>
                  </a:txBody>
                  <a:tcPr marL="9525" marR="9525" marT="9525" marB="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450</a:t>
                      </a:r>
                    </a:p>
                  </a:txBody>
                  <a:tcPr marL="9525" marR="9525" marT="9525" marB="0" anchor="b">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15</a:t>
                      </a:r>
                    </a:p>
                  </a:txBody>
                  <a:tcPr marL="9525" marR="9525" marT="9525" marB="0" anchor="b">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1.48E+06</a:t>
                      </a:r>
                    </a:p>
                  </a:txBody>
                  <a:tcPr marL="9525" marR="9525" marT="9525" marB="0" anchor="b">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3.72</a:t>
                      </a:r>
                    </a:p>
                  </a:txBody>
                  <a:tcPr marL="9525" marR="9525" marT="9525" marB="0" anchor="b">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366">
                <a:tc>
                  <a:txBody>
                    <a:bodyPr/>
                    <a:lstStyle/>
                    <a:p>
                      <a:pPr algn="ctr" fontAlgn="b"/>
                      <a:r>
                        <a:rPr lang="en-US" sz="1000" u="none" strike="noStrike" dirty="0" smtClean="0"/>
                        <a:t>0 Degree</a:t>
                      </a:r>
                      <a:endParaRPr lang="en-US" sz="1000" b="0" i="0" u="none" strike="noStrike" dirty="0">
                        <a:solidFill>
                          <a:srgbClr val="000000"/>
                        </a:solidFill>
                        <a:latin typeface="+mj-lt"/>
                      </a:endParaRPr>
                    </a:p>
                  </a:txBody>
                  <a:tcPr marL="5322" marR="5322" marT="53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0</a:t>
                      </a:r>
                      <a:endParaRPr lang="en-US" sz="1000" b="0" i="0" u="none" strike="noStrike" dirty="0">
                        <a:solidFill>
                          <a:srgbClr val="000000"/>
                        </a:solidFill>
                        <a:latin typeface="+mj-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10.85</a:t>
                      </a:r>
                      <a:endParaRPr lang="en-US" sz="1000" b="0" i="0" u="none" strike="noStrike" dirty="0">
                        <a:solidFill>
                          <a:srgbClr val="000000"/>
                        </a:solidFill>
                        <a:latin typeface="+mj-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50</a:t>
                      </a:r>
                      <a:endParaRPr lang="en-US" sz="1000" b="0" i="0" u="none" strike="noStrike" dirty="0">
                        <a:solidFill>
                          <a:srgbClr val="000000"/>
                        </a:solidFill>
                        <a:latin typeface="+mj-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25</a:t>
                      </a:r>
                      <a:endParaRPr lang="en-US" sz="1000" b="0" i="0" u="none" strike="noStrike" dirty="0">
                        <a:solidFill>
                          <a:srgbClr val="000000"/>
                        </a:solidFill>
                        <a:latin typeface="+mj-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400</a:t>
                      </a:r>
                      <a:endParaRPr lang="en-US" sz="1000" b="0" i="0" u="none" strike="noStrike" dirty="0">
                        <a:solidFill>
                          <a:srgbClr val="000000"/>
                        </a:solidFill>
                        <a:latin typeface="+mj-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15</a:t>
                      </a:r>
                      <a:endParaRPr lang="en-US" sz="1000" b="0" i="0" u="none" strike="noStrike" dirty="0">
                        <a:solidFill>
                          <a:srgbClr val="000000"/>
                        </a:solidFill>
                        <a:latin typeface="+mj-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8.24E+06</a:t>
                      </a:r>
                      <a:endParaRPr lang="en-US" sz="1000" b="0" i="0" u="none" strike="noStrike" dirty="0">
                        <a:solidFill>
                          <a:srgbClr val="000000"/>
                        </a:solidFill>
                        <a:latin typeface="+mj-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0" u="none" strike="noStrike" dirty="0"/>
                        <a:t>1.17</a:t>
                      </a:r>
                      <a:endParaRPr lang="en-US" sz="1000" b="0" i="0" u="none" strike="noStrike" dirty="0">
                        <a:solidFill>
                          <a:srgbClr val="000000"/>
                        </a:solidFill>
                        <a:latin typeface="+mj-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5366">
                <a:tc>
                  <a:txBody>
                    <a:bodyPr/>
                    <a:lstStyle/>
                    <a:p>
                      <a:pPr marL="0" algn="ctr" defTabSz="914400" rtl="0" eaLnBrk="1" fontAlgn="b" latinLnBrk="0" hangingPunct="1"/>
                      <a:r>
                        <a:rPr lang="en-US" sz="1000" u="none" strike="noStrike" kern="1200" dirty="0" smtClean="0">
                          <a:solidFill>
                            <a:schemeClr val="dk1"/>
                          </a:solidFill>
                          <a:latin typeface="+mn-lt"/>
                          <a:ea typeface="+mn-ea"/>
                          <a:cs typeface="+mn-cs"/>
                        </a:rPr>
                        <a:t>Middle</a:t>
                      </a:r>
                      <a:endParaRPr lang="en-US" sz="1000" u="none" strike="noStrike" kern="1200" dirty="0">
                        <a:solidFill>
                          <a:schemeClr val="dk1"/>
                        </a:solidFill>
                        <a:latin typeface="+mn-lt"/>
                        <a:ea typeface="+mn-ea"/>
                        <a:cs typeface="+mn-cs"/>
                      </a:endParaRPr>
                    </a:p>
                  </a:txBody>
                  <a:tcPr marL="5322" marR="5322" marT="532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0</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10.85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50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25</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15</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7.08E+06</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en-US" sz="1000" u="none" strike="noStrike" kern="1200" dirty="0">
                          <a:solidFill>
                            <a:schemeClr val="dk1"/>
                          </a:solidFill>
                          <a:latin typeface="+mn-lt"/>
                          <a:ea typeface="+mn-ea"/>
                          <a:cs typeface="+mn-cs"/>
                        </a:rPr>
                        <a:t>0.55</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075" name="Picture 3"/>
          <p:cNvPicPr>
            <a:picLocks noChangeAspect="1" noChangeArrowheads="1"/>
          </p:cNvPicPr>
          <p:nvPr/>
        </p:nvPicPr>
        <p:blipFill>
          <a:blip r:embed="rId2" cstate="print"/>
          <a:srcRect l="35000" t="29688" r="7500" b="10938"/>
          <a:stretch>
            <a:fillRect/>
          </a:stretch>
        </p:blipFill>
        <p:spPr bwMode="auto">
          <a:xfrm>
            <a:off x="6099048" y="4342605"/>
            <a:ext cx="3044952" cy="2515395"/>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l="30000" t="29904" r="13125" b="11385"/>
          <a:stretch>
            <a:fillRect/>
          </a:stretch>
        </p:blipFill>
        <p:spPr bwMode="auto">
          <a:xfrm>
            <a:off x="3048000" y="4343400"/>
            <a:ext cx="3044952" cy="2514600"/>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l="30625" t="24848" r="9375" b="12348"/>
          <a:stretch>
            <a:fillRect/>
          </a:stretch>
        </p:blipFill>
        <p:spPr bwMode="auto">
          <a:xfrm>
            <a:off x="0" y="4308157"/>
            <a:ext cx="3044952" cy="25498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a:xfrm>
            <a:off x="685800" y="990600"/>
            <a:ext cx="7772400" cy="5181600"/>
          </a:xfrm>
        </p:spPr>
        <p:txBody>
          <a:bodyPr/>
          <a:lstStyle/>
          <a:p>
            <a:pPr marL="457200" indent="-457200">
              <a:buFont typeface="+mj-lt"/>
              <a:buAutoNum type="arabicPeriod"/>
            </a:pPr>
            <a:r>
              <a:rPr lang="en-US" sz="2000" dirty="0" smtClean="0">
                <a:solidFill>
                  <a:schemeClr val="tx1"/>
                </a:solidFill>
                <a:latin typeface="+mn-lt"/>
                <a:ea typeface="+mn-ea"/>
                <a:cs typeface="+mn-cs"/>
              </a:rPr>
              <a:t>J. Mammosser, “ICS proposal”, September 2010.</a:t>
            </a:r>
          </a:p>
          <a:p>
            <a:pPr marL="457200" indent="-457200">
              <a:buFont typeface="+mj-lt"/>
              <a:buAutoNum type="arabicPeriod"/>
            </a:pPr>
            <a:r>
              <a:rPr lang="en-US" sz="2000" dirty="0" smtClean="0"/>
              <a:t>“MIT Inverse Compton Source Technical Specifications”, working draft</a:t>
            </a:r>
          </a:p>
          <a:p>
            <a:pPr marL="457200" indent="-457200">
              <a:buFont typeface="+mj-lt"/>
              <a:buAutoNum type="arabicPeriod"/>
            </a:pPr>
            <a:r>
              <a:rPr lang="en-US" sz="2000" dirty="0" smtClean="0"/>
              <a:t>J. </a:t>
            </a:r>
            <a:r>
              <a:rPr lang="en-US" sz="2000" dirty="0" err="1" smtClean="0"/>
              <a:t>Gao</a:t>
            </a:r>
            <a:r>
              <a:rPr lang="en-US" sz="2000" dirty="0" smtClean="0"/>
              <a:t>, “Analytical formulas for the resonant frequency changes due to opening apertures on cavity walls,” NIM.A, 311, no. 3 (January 15, 1992): 437-443.</a:t>
            </a:r>
          </a:p>
          <a:p>
            <a:pPr marL="457200" indent="-457200">
              <a:buFont typeface="+mj-lt"/>
              <a:buAutoNum type="arabicPeriod"/>
            </a:pPr>
            <a:r>
              <a:rPr lang="en-US" sz="2000" dirty="0" smtClean="0">
                <a:solidFill>
                  <a:schemeClr val="tx1"/>
                </a:solidFill>
                <a:latin typeface="+mn-lt"/>
                <a:ea typeface="+mn-ea"/>
                <a:cs typeface="+mn-cs"/>
              </a:rPr>
              <a:t>JLab </a:t>
            </a:r>
            <a:r>
              <a:rPr lang="en-US" sz="2000" dirty="0" err="1" smtClean="0">
                <a:solidFill>
                  <a:schemeClr val="tx1"/>
                </a:solidFill>
                <a:latin typeface="+mn-lt"/>
                <a:ea typeface="+mn-ea"/>
                <a:cs typeface="+mn-cs"/>
              </a:rPr>
              <a:t>cryo</a:t>
            </a:r>
            <a:r>
              <a:rPr lang="en-US" sz="2000" dirty="0" smtClean="0"/>
              <a:t>-group, “Cryogenics at JLab”, </a:t>
            </a:r>
            <a:r>
              <a:rPr lang="en-US" sz="2000" dirty="0" err="1" smtClean="0"/>
              <a:t>cryo</a:t>
            </a:r>
            <a:r>
              <a:rPr lang="en-US" sz="2000" dirty="0" smtClean="0"/>
              <a:t> tutorial at JLab at Jan 25, 2011</a:t>
            </a:r>
            <a:endParaRPr lang="en-US" sz="2000" dirty="0" smtClean="0">
              <a:solidFill>
                <a:schemeClr val="tx1"/>
              </a:solidFill>
              <a:latin typeface="+mn-lt"/>
              <a:ea typeface="+mn-ea"/>
              <a:cs typeface="+mn-cs"/>
            </a:endParaRPr>
          </a:p>
          <a:p>
            <a:pPr marL="457200" indent="-457200">
              <a:buFont typeface="+mj-lt"/>
              <a:buAutoNum type="arabicPeriod"/>
            </a:pPr>
            <a:r>
              <a:rPr lang="en-US" sz="2000" dirty="0" smtClean="0"/>
              <a:t>D. </a:t>
            </a:r>
            <a:r>
              <a:rPr lang="en-US" sz="2000" dirty="0" err="1" smtClean="0"/>
              <a:t>Boussard</a:t>
            </a:r>
            <a:r>
              <a:rPr lang="en-US" sz="2000" dirty="0" smtClean="0"/>
              <a:t>, “Performance of the LEP2 SRF System.”, PAC97</a:t>
            </a:r>
          </a:p>
          <a:p>
            <a:pPr marL="457200" indent="-457200">
              <a:buFont typeface="+mj-lt"/>
              <a:buAutoNum type="arabicPeriod"/>
            </a:pPr>
            <a:r>
              <a:rPr lang="en-US" sz="2000" dirty="0" smtClean="0"/>
              <a:t>C. Arnaud, “Status Report on Superconducting Nb Cavities for LEP.”, SRF1989</a:t>
            </a:r>
          </a:p>
          <a:p>
            <a:pPr marL="457200" indent="-457200">
              <a:buFont typeface="+mj-lt"/>
              <a:buAutoNum type="arabicPeriod"/>
            </a:pPr>
            <a:r>
              <a:rPr lang="en-US" sz="2000" dirty="0" smtClean="0"/>
              <a:t>M. Kelly, et al, “Cold Tests of a Spoke Cavity Prototype for RIA,” in PAC01, 2001.</a:t>
            </a:r>
          </a:p>
          <a:p>
            <a:pPr marL="457200" indent="-457200">
              <a:buFont typeface="+mj-lt"/>
              <a:buAutoNum type="arabicPeriod"/>
            </a:pPr>
            <a:r>
              <a:rPr lang="en-US" sz="2000" dirty="0" smtClean="0"/>
              <a:t>T. Tajima et al, “Evaluation and Testing of a Low-[beta] Spoke Resonator,” in PAC01, 2001.</a:t>
            </a:r>
            <a:endParaRPr lang="en-US" sz="2000" dirty="0" smtClean="0">
              <a:solidFill>
                <a:schemeClr val="tx1"/>
              </a:solidFill>
              <a:latin typeface="+mn-lt"/>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(2)</a:t>
            </a:r>
            <a:endParaRPr lang="en-US" dirty="0"/>
          </a:p>
        </p:txBody>
      </p:sp>
      <p:sp>
        <p:nvSpPr>
          <p:cNvPr id="3" name="Content Placeholder 2"/>
          <p:cNvSpPr>
            <a:spLocks noGrp="1"/>
          </p:cNvSpPr>
          <p:nvPr>
            <p:ph idx="1"/>
          </p:nvPr>
        </p:nvSpPr>
        <p:spPr>
          <a:xfrm>
            <a:off x="685800" y="990600"/>
            <a:ext cx="7772400" cy="5562600"/>
          </a:xfrm>
        </p:spPr>
        <p:txBody>
          <a:bodyPr/>
          <a:lstStyle/>
          <a:p>
            <a:pPr marL="457200" indent="-457200">
              <a:buFont typeface="+mj-lt"/>
              <a:buAutoNum type="arabicPeriod" startAt="9"/>
            </a:pPr>
            <a:r>
              <a:rPr lang="en-US" sz="2000" dirty="0" smtClean="0"/>
              <a:t>M. Kelly, et al, “Cold Tests of the RIA Two-Cell Spoke Cavity,” in SRF2003, 2003.</a:t>
            </a:r>
          </a:p>
          <a:p>
            <a:pPr marL="457200" indent="-457200">
              <a:buFont typeface="+mj-lt"/>
              <a:buAutoNum type="arabicPeriod" startAt="9"/>
            </a:pPr>
            <a:r>
              <a:rPr lang="en-US" sz="2000" dirty="0" smtClean="0"/>
              <a:t>T. Tajima et al, “Results of Two LANL Beta = 0.175, 350-MHz, 2-Gap Spoke Cavities,” in PAC03, 2003.</a:t>
            </a:r>
          </a:p>
          <a:p>
            <a:pPr marL="457200" indent="-457200">
              <a:buFont typeface="+mj-lt"/>
              <a:buAutoNum type="arabicPeriod" startAt="9"/>
            </a:pPr>
            <a:r>
              <a:rPr lang="en-US" sz="2000" dirty="0" smtClean="0"/>
              <a:t>G. </a:t>
            </a:r>
            <a:r>
              <a:rPr lang="en-US" sz="2000" dirty="0" err="1" smtClean="0"/>
              <a:t>Olry</a:t>
            </a:r>
            <a:r>
              <a:rPr lang="en-US" sz="2000" dirty="0" smtClean="0"/>
              <a:t> et al, "Development of SRF Spoke Cavities for Low and Intermediate Energy Ion </a:t>
            </a:r>
            <a:r>
              <a:rPr lang="en-US" sz="2000" dirty="0" err="1" smtClean="0"/>
              <a:t>Linacs</a:t>
            </a:r>
            <a:r>
              <a:rPr lang="en-US" sz="2000" dirty="0" smtClean="0"/>
              <a:t>", in SRF2003</a:t>
            </a:r>
          </a:p>
          <a:p>
            <a:pPr marL="457200" indent="-457200">
              <a:buFont typeface="+mj-lt"/>
              <a:buAutoNum type="arabicPeriod" startAt="9"/>
            </a:pPr>
            <a:r>
              <a:rPr lang="en-US" sz="2000" dirty="0" smtClean="0"/>
              <a:t>Michael Kelly, “Status of Superconducting Spoke Cavity Development,” in SRF2007, 2007.</a:t>
            </a:r>
          </a:p>
          <a:p>
            <a:pPr marL="457200" indent="-457200">
              <a:buFont typeface="+mj-lt"/>
              <a:buAutoNum type="arabicPeriod" startAt="9"/>
            </a:pPr>
            <a:r>
              <a:rPr lang="en-US" sz="2000" dirty="0" smtClean="0"/>
              <a:t>S. </a:t>
            </a:r>
            <a:r>
              <a:rPr lang="en-US" sz="2000" dirty="0" err="1" smtClean="0"/>
              <a:t>Bousson</a:t>
            </a:r>
            <a:r>
              <a:rPr lang="en-US" sz="2000" dirty="0" smtClean="0"/>
              <a:t> et al, “Spoke Cavity Developments for the EURISOL Driver,” in Linac06, 2006.</a:t>
            </a:r>
          </a:p>
          <a:p>
            <a:pPr marL="457200" indent="-457200">
              <a:buFont typeface="+mj-lt"/>
              <a:buAutoNum type="arabicPeriod" startAt="9"/>
            </a:pPr>
            <a:r>
              <a:rPr lang="en-US" sz="2000" dirty="0" smtClean="0"/>
              <a:t>L. </a:t>
            </a:r>
            <a:r>
              <a:rPr lang="en-US" sz="2000" dirty="0" err="1" smtClean="0"/>
              <a:t>Ristori</a:t>
            </a:r>
            <a:r>
              <a:rPr lang="en-US" sz="2000" dirty="0" smtClean="0"/>
              <a:t> et al, “Design, Fabrication and Testing of Single Spoke Resonators at </a:t>
            </a:r>
            <a:r>
              <a:rPr lang="en-US" sz="2000" dirty="0" err="1" smtClean="0"/>
              <a:t>Fermilab</a:t>
            </a:r>
            <a:r>
              <a:rPr lang="en-US" sz="2000" dirty="0" smtClean="0"/>
              <a:t>,” in SRF2009, 2009.</a:t>
            </a:r>
          </a:p>
          <a:p>
            <a:pPr marL="457200" indent="-457200">
              <a:buFont typeface="+mj-lt"/>
              <a:buAutoNum type="arabicPeriod" startAt="9"/>
            </a:pPr>
            <a:r>
              <a:rPr lang="en-US" sz="2000" dirty="0" smtClean="0"/>
              <a:t>E. </a:t>
            </a:r>
            <a:r>
              <a:rPr lang="en-US" sz="2000" dirty="0" err="1" smtClean="0"/>
              <a:t>Zaplatin</a:t>
            </a:r>
            <a:r>
              <a:rPr lang="en-US" sz="2000" dirty="0" smtClean="0"/>
              <a:t> et al, “FZJ HIPPI SC Triple-Spoke Cavity,” in PAC09, 2009.</a:t>
            </a:r>
          </a:p>
          <a:p>
            <a:pPr marL="457200" indent="-457200">
              <a:buFont typeface="+mj-lt"/>
              <a:buAutoNum type="arabicPeriod" startAt="9"/>
            </a:pPr>
            <a:r>
              <a:rPr lang="en-US" sz="2000" dirty="0" smtClean="0"/>
              <a:t>J. </a:t>
            </a:r>
            <a:r>
              <a:rPr lang="en-US" sz="2000" dirty="0" err="1" smtClean="0"/>
              <a:t>Delayen</a:t>
            </a:r>
            <a:r>
              <a:rPr lang="en-US" sz="2000" dirty="0" smtClean="0"/>
              <a:t> et al, “Design of Low-Frequency Superconducting Spoke Cavities for High-Velocity Applications.” In IPAC’11, 2011.</a:t>
            </a:r>
          </a:p>
          <a:p>
            <a:pPr marL="457200" indent="-457200">
              <a:buFont typeface="+mj-lt"/>
              <a:buAutoNum type="arabicPeriod" startAt="9"/>
            </a:pPr>
            <a:endParaRPr lang="en-US" sz="2000" dirty="0" smtClean="0">
              <a:solidFill>
                <a:schemeClr val="tx1"/>
              </a:solidFill>
              <a:latin typeface="+mn-lt"/>
              <a:ea typeface="+mn-ea"/>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 properties of baseline (1)</a:t>
            </a:r>
            <a:endParaRPr lang="en-US" dirty="0"/>
          </a:p>
        </p:txBody>
      </p:sp>
      <p:sp>
        <p:nvSpPr>
          <p:cNvPr id="3" name="Content Placeholder 2"/>
          <p:cNvSpPr>
            <a:spLocks noGrp="1"/>
          </p:cNvSpPr>
          <p:nvPr>
            <p:ph idx="1"/>
          </p:nvPr>
        </p:nvSpPr>
        <p:spPr>
          <a:xfrm>
            <a:off x="457200" y="914400"/>
            <a:ext cx="8305800" cy="3048000"/>
          </a:xfrm>
        </p:spPr>
        <p:txBody>
          <a:bodyPr/>
          <a:lstStyle/>
          <a:p>
            <a:r>
              <a:rPr lang="en-US" dirty="0" smtClean="0"/>
              <a:t>Tricks to get higher G*R/Q:</a:t>
            </a:r>
          </a:p>
          <a:p>
            <a:pPr lvl="1"/>
            <a:r>
              <a:rPr lang="en-US" dirty="0" smtClean="0"/>
              <a:t>C↓;  L↑;  B field broad distributed</a:t>
            </a:r>
          </a:p>
          <a:p>
            <a:pPr lvl="1"/>
            <a:r>
              <a:rPr lang="en-US" sz="2000" dirty="0" smtClean="0"/>
              <a:t>Longer and thinner spoke central part</a:t>
            </a:r>
          </a:p>
          <a:p>
            <a:pPr lvl="1"/>
            <a:r>
              <a:rPr lang="en-US" sz="2000" dirty="0" smtClean="0"/>
              <a:t>Smaller end-cone radius</a:t>
            </a:r>
          </a:p>
          <a:p>
            <a:pPr lvl="1"/>
            <a:r>
              <a:rPr lang="en-US" sz="2000" dirty="0" smtClean="0"/>
              <a:t>Larger spoke base in beam transverse direction</a:t>
            </a:r>
          </a:p>
          <a:p>
            <a:pPr lvl="1"/>
            <a:r>
              <a:rPr lang="en-US" sz="2000" dirty="0" smtClean="0"/>
              <a:t>Make field stronger in the end-gap (by making the re-entrant part deeper)</a:t>
            </a:r>
          </a:p>
          <a:p>
            <a:r>
              <a:rPr lang="en-US" dirty="0" smtClean="0"/>
              <a:t>It is also easy to reduce Ep on the cost of a little bit heat load</a:t>
            </a:r>
            <a:endParaRPr lang="en-US" dirty="0"/>
          </a:p>
        </p:txBody>
      </p:sp>
      <p:sp>
        <p:nvSpPr>
          <p:cNvPr id="307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2"/>
          <p:cNvPicPr>
            <a:picLocks noChangeAspect="1" noChangeArrowheads="1"/>
          </p:cNvPicPr>
          <p:nvPr/>
        </p:nvPicPr>
        <p:blipFill>
          <a:blip r:embed="rId2" cstate="print"/>
          <a:srcRect l="5625" t="22656" r="30625" b="28125"/>
          <a:stretch>
            <a:fillRect/>
          </a:stretch>
        </p:blipFill>
        <p:spPr bwMode="auto">
          <a:xfrm>
            <a:off x="0" y="3956409"/>
            <a:ext cx="4572000" cy="2823882"/>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l="5625" t="29688" r="31250" b="20312"/>
          <a:stretch>
            <a:fillRect/>
          </a:stretch>
        </p:blipFill>
        <p:spPr bwMode="auto">
          <a:xfrm>
            <a:off x="4572000" y="3960891"/>
            <a:ext cx="4572000" cy="2897109"/>
          </a:xfrm>
          <a:prstGeom prst="rect">
            <a:avLst/>
          </a:prstGeom>
          <a:noFill/>
          <a:ln w="9525">
            <a:noFill/>
            <a:miter lim="800000"/>
            <a:headEnd/>
            <a:tailEnd/>
          </a:ln>
        </p:spPr>
      </p:pic>
      <p:grpSp>
        <p:nvGrpSpPr>
          <p:cNvPr id="11" name="Group 10"/>
          <p:cNvGrpSpPr/>
          <p:nvPr/>
        </p:nvGrpSpPr>
        <p:grpSpPr>
          <a:xfrm>
            <a:off x="5943600" y="762000"/>
            <a:ext cx="3200400" cy="1608016"/>
            <a:chOff x="5943600" y="762000"/>
            <a:chExt cx="3200400" cy="1608016"/>
          </a:xfrm>
        </p:grpSpPr>
        <p:pic>
          <p:nvPicPr>
            <p:cNvPr id="1027" name="Picture 3"/>
            <p:cNvPicPr>
              <a:picLocks noChangeAspect="1" noChangeArrowheads="1"/>
            </p:cNvPicPr>
            <p:nvPr/>
          </p:nvPicPr>
          <p:blipFill>
            <a:blip r:embed="rId4" cstate="print"/>
            <a:srcRect l="20000" t="17188" r="6875" b="39062"/>
            <a:stretch>
              <a:fillRect/>
            </a:stretch>
          </p:blipFill>
          <p:spPr bwMode="auto">
            <a:xfrm>
              <a:off x="5943600" y="838200"/>
              <a:ext cx="3200400" cy="1531816"/>
            </a:xfrm>
            <a:prstGeom prst="rect">
              <a:avLst/>
            </a:prstGeom>
            <a:noFill/>
            <a:ln w="9525">
              <a:noFill/>
              <a:miter lim="800000"/>
              <a:headEnd/>
              <a:tailEnd/>
            </a:ln>
          </p:spPr>
        </p:pic>
        <p:sp>
          <p:nvSpPr>
            <p:cNvPr id="9" name="TextBox 8"/>
            <p:cNvSpPr txBox="1"/>
            <p:nvPr/>
          </p:nvSpPr>
          <p:spPr>
            <a:xfrm>
              <a:off x="6298337" y="1383268"/>
              <a:ext cx="2488823" cy="369332"/>
            </a:xfrm>
            <a:prstGeom prst="rect">
              <a:avLst/>
            </a:prstGeom>
            <a:noFill/>
          </p:spPr>
          <p:txBody>
            <a:bodyPr wrap="none" rtlCol="0">
              <a:spAutoFit/>
            </a:bodyPr>
            <a:lstStyle/>
            <a:p>
              <a:r>
                <a:rPr lang="en-US" b="1" dirty="0" smtClean="0">
                  <a:solidFill>
                    <a:srgbClr val="FF0000"/>
                  </a:solidFill>
                  <a:latin typeface="Arial" pitchFamily="34" charset="0"/>
                  <a:cs typeface="Arial" pitchFamily="34" charset="0"/>
                </a:rPr>
                <a:t>C       L       C           C</a:t>
              </a:r>
              <a:endParaRPr lang="en-US" b="1" dirty="0">
                <a:solidFill>
                  <a:srgbClr val="FF0000"/>
                </a:solidFill>
                <a:latin typeface="Arial" pitchFamily="34" charset="0"/>
                <a:cs typeface="Arial" pitchFamily="34" charset="0"/>
              </a:endParaRPr>
            </a:p>
          </p:txBody>
        </p:sp>
        <p:sp>
          <p:nvSpPr>
            <p:cNvPr id="10" name="TextBox 9"/>
            <p:cNvSpPr txBox="1"/>
            <p:nvPr/>
          </p:nvSpPr>
          <p:spPr>
            <a:xfrm>
              <a:off x="5943600" y="762000"/>
              <a:ext cx="3200400" cy="369332"/>
            </a:xfrm>
            <a:prstGeom prst="rect">
              <a:avLst/>
            </a:prstGeom>
            <a:noFill/>
          </p:spPr>
          <p:txBody>
            <a:bodyPr wrap="square" rtlCol="0">
              <a:spAutoFit/>
            </a:bodyPr>
            <a:lstStyle/>
            <a:p>
              <a:r>
                <a:rPr lang="en-US" b="1" dirty="0" smtClean="0">
                  <a:solidFill>
                    <a:srgbClr val="FF0000"/>
                  </a:solidFill>
                  <a:latin typeface="Arial" pitchFamily="34" charset="0"/>
                  <a:cs typeface="Arial" pitchFamily="34" charset="0"/>
                </a:rPr>
                <a:t>L		  L	  L</a:t>
              </a:r>
              <a:endParaRPr lang="en-US" b="1" dirty="0">
                <a:solidFill>
                  <a:srgbClr val="FF0000"/>
                </a:solidFill>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 properties of baseline(2)</a:t>
            </a:r>
            <a:endParaRPr lang="en-US" dirty="0"/>
          </a:p>
        </p:txBody>
      </p:sp>
      <p:sp>
        <p:nvSpPr>
          <p:cNvPr id="3" name="Content Placeholder 2"/>
          <p:cNvSpPr>
            <a:spLocks noGrp="1"/>
          </p:cNvSpPr>
          <p:nvPr>
            <p:ph idx="1"/>
          </p:nvPr>
        </p:nvSpPr>
        <p:spPr>
          <a:xfrm>
            <a:off x="76200" y="5715000"/>
            <a:ext cx="8686800" cy="762000"/>
          </a:xfrm>
        </p:spPr>
        <p:txBody>
          <a:bodyPr/>
          <a:lstStyle/>
          <a:p>
            <a:r>
              <a:rPr lang="en-US" sz="1800" dirty="0" smtClean="0"/>
              <a:t>Leff = </a:t>
            </a:r>
            <a:r>
              <a:rPr lang="en-US" sz="1800" kern="1200" dirty="0" smtClean="0">
                <a:solidFill>
                  <a:srgbClr val="000000"/>
                </a:solidFill>
              </a:rPr>
              <a:t>1.5*</a:t>
            </a:r>
            <a:r>
              <a:rPr lang="el-GR" sz="1800" kern="1200" dirty="0" smtClean="0">
                <a:solidFill>
                  <a:srgbClr val="000000"/>
                </a:solidFill>
              </a:rPr>
              <a:t>β</a:t>
            </a:r>
            <a:r>
              <a:rPr lang="en-US" sz="1800" kern="1200" baseline="-25000" dirty="0" smtClean="0">
                <a:solidFill>
                  <a:srgbClr val="000000"/>
                </a:solidFill>
              </a:rPr>
              <a:t>0</a:t>
            </a:r>
            <a:r>
              <a:rPr lang="en-US" sz="1800" kern="1200" dirty="0" smtClean="0">
                <a:solidFill>
                  <a:srgbClr val="000000"/>
                </a:solidFill>
              </a:rPr>
              <a:t>*</a:t>
            </a:r>
            <a:r>
              <a:rPr lang="el-GR" sz="1800" kern="1200" dirty="0" smtClean="0">
                <a:solidFill>
                  <a:srgbClr val="000000"/>
                </a:solidFill>
              </a:rPr>
              <a:t>λ</a:t>
            </a:r>
            <a:r>
              <a:rPr lang="en-US" sz="1800" kern="1200" dirty="0" smtClean="0">
                <a:solidFill>
                  <a:srgbClr val="000000"/>
                </a:solidFill>
              </a:rPr>
              <a:t> = 1276.8 [mm]; </a:t>
            </a:r>
          </a:p>
          <a:p>
            <a:r>
              <a:rPr lang="en-US" sz="1800" dirty="0" smtClean="0"/>
              <a:t>Va = </a:t>
            </a:r>
            <a:r>
              <a:rPr lang="en-US" sz="1800" kern="1200" dirty="0" smtClean="0">
                <a:solidFill>
                  <a:srgbClr val="000000"/>
                </a:solidFill>
              </a:rPr>
              <a:t>V</a:t>
            </a:r>
            <a:r>
              <a:rPr lang="en-US" sz="1800" kern="1200" baseline="-25000" dirty="0" smtClean="0">
                <a:solidFill>
                  <a:srgbClr val="000000"/>
                </a:solidFill>
              </a:rPr>
              <a:t>0</a:t>
            </a:r>
            <a:r>
              <a:rPr lang="en-US" sz="1800" kern="1200" dirty="0" smtClean="0">
                <a:solidFill>
                  <a:srgbClr val="000000"/>
                </a:solidFill>
              </a:rPr>
              <a:t>*TTF(</a:t>
            </a:r>
            <a:r>
              <a:rPr lang="el-GR" sz="1800" kern="1200" dirty="0" smtClean="0">
                <a:solidFill>
                  <a:srgbClr val="000000"/>
                </a:solidFill>
              </a:rPr>
              <a:t>β</a:t>
            </a:r>
            <a:r>
              <a:rPr lang="en-US" sz="1800" kern="1200" baseline="-25000" dirty="0" smtClean="0">
                <a:solidFill>
                  <a:srgbClr val="000000"/>
                </a:solidFill>
              </a:rPr>
              <a:t>0</a:t>
            </a:r>
            <a:r>
              <a:rPr lang="en-US" sz="1800" kern="1200" dirty="0" smtClean="0">
                <a:solidFill>
                  <a:srgbClr val="000000"/>
                </a:solidFill>
              </a:rPr>
              <a:t>); Ea = Va/Leff = 6.6 MV/m at Va of 8.4 MV</a:t>
            </a:r>
          </a:p>
        </p:txBody>
      </p:sp>
      <p:graphicFrame>
        <p:nvGraphicFramePr>
          <p:cNvPr id="4" name="Table 3"/>
          <p:cNvGraphicFramePr>
            <a:graphicFrameLocks noGrp="1"/>
          </p:cNvGraphicFramePr>
          <p:nvPr/>
        </p:nvGraphicFramePr>
        <p:xfrm>
          <a:off x="0" y="1158238"/>
          <a:ext cx="4953000" cy="3947162"/>
        </p:xfrm>
        <a:graphic>
          <a:graphicData uri="http://schemas.openxmlformats.org/drawingml/2006/table">
            <a:tbl>
              <a:tblPr firstRow="1" bandRow="1">
                <a:tableStyleId>{5C22544A-7EE6-4342-B048-85BDC9FD1C3A}</a:tableStyleId>
              </a:tblPr>
              <a:tblGrid>
                <a:gridCol w="3252716"/>
                <a:gridCol w="1700284"/>
              </a:tblGrid>
              <a:tr h="315092">
                <a:tc>
                  <a:txBody>
                    <a:bodyPr/>
                    <a:lstStyle/>
                    <a:p>
                      <a:endParaRPr lang="en-US" sz="1400" dirty="0">
                        <a:solidFill>
                          <a:schemeClr val="tx1"/>
                        </a:solidFill>
                      </a:endParaRPr>
                    </a:p>
                  </a:txBody>
                  <a:tcPr/>
                </a:tc>
                <a:tc>
                  <a:txBody>
                    <a:bodyPr/>
                    <a:lstStyle/>
                    <a:p>
                      <a:r>
                        <a:rPr lang="en-US" sz="1400" dirty="0" smtClean="0"/>
                        <a:t>JLab</a:t>
                      </a:r>
                      <a:r>
                        <a:rPr lang="en-US" sz="1400" baseline="0" dirty="0" smtClean="0"/>
                        <a:t> prototype</a:t>
                      </a:r>
                      <a:endParaRPr lang="en-US" sz="1400" dirty="0">
                        <a:solidFill>
                          <a:schemeClr val="tx1"/>
                        </a:solidFill>
                      </a:endParaRPr>
                    </a:p>
                  </a:txBody>
                  <a:tcPr/>
                </a:tc>
              </a:tr>
              <a:tr h="311391">
                <a:tc>
                  <a:txBody>
                    <a:bodyPr/>
                    <a:lstStyle/>
                    <a:p>
                      <a:r>
                        <a:rPr lang="en-US" sz="1400" dirty="0" smtClean="0"/>
                        <a:t>Aperture diameter[mm]</a:t>
                      </a:r>
                      <a:endParaRPr lang="en-US" sz="1400" dirty="0"/>
                    </a:p>
                  </a:txBody>
                  <a:tcPr/>
                </a:tc>
                <a:tc>
                  <a:txBody>
                    <a:bodyPr/>
                    <a:lstStyle/>
                    <a:p>
                      <a:r>
                        <a:rPr lang="en-US" sz="1400" dirty="0" smtClean="0"/>
                        <a:t>50</a:t>
                      </a:r>
                      <a:endParaRPr lang="en-US" sz="1400" dirty="0"/>
                    </a:p>
                  </a:txBody>
                  <a:tcPr/>
                </a:tc>
              </a:tr>
              <a:tr h="311391">
                <a:tc>
                  <a:txBody>
                    <a:bodyPr/>
                    <a:lstStyle/>
                    <a:p>
                      <a:r>
                        <a:rPr lang="en-US" sz="1400" dirty="0" smtClean="0"/>
                        <a:t>Lcavity (end-to-end) [mm]</a:t>
                      </a:r>
                      <a:endParaRPr lang="en-US" sz="1400" dirty="0"/>
                    </a:p>
                  </a:txBody>
                  <a:tcPr/>
                </a:tc>
                <a:tc>
                  <a:txBody>
                    <a:bodyPr/>
                    <a:lstStyle/>
                    <a:p>
                      <a:r>
                        <a:rPr lang="en-US" sz="1400" dirty="0" smtClean="0"/>
                        <a:t>1241</a:t>
                      </a:r>
                      <a:endParaRPr lang="en-US" sz="1400" dirty="0">
                        <a:solidFill>
                          <a:schemeClr val="tx1"/>
                        </a:solidFill>
                      </a:endParaRPr>
                    </a:p>
                  </a:txBody>
                  <a:tcPr/>
                </a:tc>
              </a:tr>
              <a:tr h="311391">
                <a:tc>
                  <a:txBody>
                    <a:bodyPr/>
                    <a:lstStyle/>
                    <a:p>
                      <a:r>
                        <a:rPr lang="en-US" sz="1400" dirty="0" smtClean="0"/>
                        <a:t>Cavity diameter [mm]</a:t>
                      </a:r>
                      <a:endParaRPr lang="en-US" sz="1400" dirty="0"/>
                    </a:p>
                  </a:txBody>
                  <a:tcPr>
                    <a:lnB w="12700" cap="flat" cmpd="sng" algn="ctr">
                      <a:solidFill>
                        <a:schemeClr val="tx1"/>
                      </a:solidFill>
                      <a:prstDash val="solid"/>
                      <a:round/>
                      <a:headEnd type="none" w="med" len="med"/>
                      <a:tailEnd type="none" w="med" len="med"/>
                    </a:lnB>
                  </a:tcPr>
                </a:tc>
                <a:tc>
                  <a:txBody>
                    <a:bodyPr/>
                    <a:lstStyle/>
                    <a:p>
                      <a:r>
                        <a:rPr lang="en-US" sz="1400" b="0" dirty="0" smtClean="0">
                          <a:solidFill>
                            <a:schemeClr val="dk1"/>
                          </a:solidFill>
                        </a:rPr>
                        <a:t>601.1</a:t>
                      </a:r>
                      <a:endParaRPr lang="en-US" sz="1400" b="0" dirty="0">
                        <a:solidFill>
                          <a:schemeClr val="tx1"/>
                        </a:solidFill>
                      </a:endParaRPr>
                    </a:p>
                  </a:txBody>
                  <a:tcPr>
                    <a:lnB w="12700" cap="flat" cmpd="sng" algn="ctr">
                      <a:solidFill>
                        <a:schemeClr val="tx1"/>
                      </a:solidFill>
                      <a:prstDash val="solid"/>
                      <a:round/>
                      <a:headEnd type="none" w="med" len="med"/>
                      <a:tailEnd type="none" w="med" len="med"/>
                    </a:lnB>
                  </a:tcPr>
                </a:tc>
              </a:tr>
              <a:tr h="311391">
                <a:tc>
                  <a:txBody>
                    <a:bodyPr/>
                    <a:lstStyle/>
                    <a:p>
                      <a:pPr marL="0" algn="l" defTabSz="914400" rtl="0" eaLnBrk="1" latinLnBrk="0" hangingPunct="1"/>
                      <a:r>
                        <a:rPr lang="en-US" sz="1400" kern="1200" dirty="0" smtClean="0"/>
                        <a:t>Ep/Ea</a:t>
                      </a:r>
                      <a:endParaRPr lang="en-US" sz="1400" kern="1200" dirty="0" smtClean="0">
                        <a:solidFill>
                          <a:schemeClr val="dk1"/>
                        </a:solidFill>
                        <a:latin typeface="+mn-lt"/>
                        <a:ea typeface="+mn-ea"/>
                        <a:cs typeface="+mn-cs"/>
                      </a:endParaRPr>
                    </a:p>
                  </a:txBody>
                  <a:tcPr>
                    <a:lnT w="12700" cap="flat" cmpd="sng" algn="ctr">
                      <a:solidFill>
                        <a:schemeClr val="tx1"/>
                      </a:solidFill>
                      <a:prstDash val="solid"/>
                      <a:round/>
                      <a:headEnd type="none" w="med" len="med"/>
                      <a:tailEnd type="none" w="med" len="med"/>
                    </a:lnT>
                  </a:tcPr>
                </a:tc>
                <a:tc>
                  <a:txBody>
                    <a:bodyPr/>
                    <a:lstStyle/>
                    <a:p>
                      <a:pPr marL="0" algn="l" defTabSz="914400" rtl="0" eaLnBrk="1" latinLnBrk="0" hangingPunct="1"/>
                      <a:r>
                        <a:rPr lang="en-US" sz="1400" kern="1200" dirty="0" smtClean="0"/>
                        <a:t>4.23</a:t>
                      </a:r>
                      <a:endParaRPr lang="en-US" sz="1400" b="0" kern="1200" dirty="0" smtClean="0">
                        <a:solidFill>
                          <a:schemeClr val="tx1"/>
                        </a:solidFill>
                        <a:latin typeface="+mn-lt"/>
                        <a:ea typeface="+mn-ea"/>
                        <a:cs typeface="+mn-cs"/>
                      </a:endParaRPr>
                    </a:p>
                  </a:txBody>
                  <a:tcPr>
                    <a:lnT w="12700" cap="flat" cmpd="sng" algn="ctr">
                      <a:solidFill>
                        <a:schemeClr val="tx1"/>
                      </a:solidFill>
                      <a:prstDash val="solid"/>
                      <a:round/>
                      <a:headEnd type="none" w="med" len="med"/>
                      <a:tailEnd type="none" w="med" len="med"/>
                    </a:lnT>
                  </a:tcPr>
                </a:tc>
              </a:tr>
              <a:tr h="311391">
                <a:tc>
                  <a:txBody>
                    <a:bodyPr/>
                    <a:lstStyle/>
                    <a:p>
                      <a:pPr marL="0" algn="l" defTabSz="914400" rtl="0" eaLnBrk="1" latinLnBrk="0" hangingPunct="1"/>
                      <a:r>
                        <a:rPr lang="en-US" sz="1400" kern="1200" dirty="0" smtClean="0"/>
                        <a:t>Bp/Ea [mT/(MV/m)]</a:t>
                      </a:r>
                      <a:endParaRPr lang="en-US" sz="1400" kern="1200" dirty="0">
                        <a:solidFill>
                          <a:schemeClr val="dk1"/>
                        </a:solidFill>
                        <a:latin typeface="+mn-lt"/>
                        <a:ea typeface="+mn-ea"/>
                        <a:cs typeface="+mn-cs"/>
                      </a:endParaRPr>
                    </a:p>
                  </a:txBody>
                  <a:tcPr>
                    <a:lnB w="12700" cap="flat" cmpd="sng" algn="ctr">
                      <a:solidFill>
                        <a:schemeClr val="tx1"/>
                      </a:solidFill>
                      <a:prstDash val="solid"/>
                      <a:round/>
                      <a:headEnd type="none" w="med" len="med"/>
                      <a:tailEnd type="none" w="med" len="med"/>
                    </a:lnB>
                  </a:tcPr>
                </a:tc>
                <a:tc>
                  <a:txBody>
                    <a:bodyPr/>
                    <a:lstStyle/>
                    <a:p>
                      <a:pPr marL="0" algn="l" defTabSz="914400" rtl="0" eaLnBrk="1" latinLnBrk="0" hangingPunct="1"/>
                      <a:r>
                        <a:rPr lang="en-US" sz="1400" b="0" kern="1200" dirty="0" smtClean="0">
                          <a:solidFill>
                            <a:schemeClr val="dk1"/>
                          </a:solidFill>
                          <a:latin typeface="+mn-lt"/>
                          <a:ea typeface="+mn-ea"/>
                          <a:cs typeface="+mn-cs"/>
                        </a:rPr>
                        <a:t>7.43</a:t>
                      </a:r>
                      <a:endParaRPr lang="en-US" sz="1400" b="0" kern="1200" dirty="0" smtClean="0">
                        <a:solidFill>
                          <a:schemeClr val="tx1"/>
                        </a:solidFill>
                        <a:latin typeface="+mn-lt"/>
                        <a:ea typeface="+mn-ea"/>
                        <a:cs typeface="+mn-cs"/>
                      </a:endParaRPr>
                    </a:p>
                  </a:txBody>
                  <a:tcPr>
                    <a:lnB w="12700" cap="flat" cmpd="sng" algn="ctr">
                      <a:solidFill>
                        <a:schemeClr val="tx1"/>
                      </a:solidFill>
                      <a:prstDash val="solid"/>
                      <a:round/>
                      <a:headEnd type="none" w="med" len="med"/>
                      <a:tailEnd type="none" w="med" len="med"/>
                    </a:lnB>
                  </a:tcPr>
                </a:tc>
              </a:tr>
              <a:tr h="311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Geometry</a:t>
                      </a:r>
                      <a:r>
                        <a:rPr lang="en-US" sz="1400" baseline="0" dirty="0" smtClean="0"/>
                        <a:t> factor </a:t>
                      </a:r>
                      <a:r>
                        <a:rPr lang="en-US" sz="1400" dirty="0" smtClean="0"/>
                        <a:t>[</a:t>
                      </a:r>
                      <a:r>
                        <a:rPr lang="el-GR" sz="1400" baseline="0" dirty="0" smtClean="0"/>
                        <a:t>Ω</a:t>
                      </a:r>
                      <a:r>
                        <a:rPr lang="en-US" sz="1400" baseline="0" dirty="0" smtClean="0"/>
                        <a:t>]</a:t>
                      </a:r>
                      <a:endParaRPr lang="en-US" sz="1400" dirty="0" smtClean="0"/>
                    </a:p>
                  </a:txBody>
                  <a:tcPr>
                    <a:lnT w="12700" cap="flat" cmpd="sng" algn="ctr">
                      <a:solidFill>
                        <a:schemeClr val="tx1"/>
                      </a:solidFill>
                      <a:prstDash val="solid"/>
                      <a:round/>
                      <a:headEnd type="none" w="med" len="med"/>
                      <a:tailEnd type="none" w="med" len="med"/>
                    </a:lnT>
                  </a:tcPr>
                </a:tc>
                <a:tc>
                  <a:txBody>
                    <a:bodyPr/>
                    <a:lstStyle/>
                    <a:p>
                      <a:r>
                        <a:rPr lang="en-US" sz="1400" baseline="0" dirty="0" smtClean="0"/>
                        <a:t>191.4</a:t>
                      </a:r>
                      <a:endParaRPr lang="en-US" sz="1400" b="0" baseline="0" dirty="0">
                        <a:solidFill>
                          <a:schemeClr val="tx1"/>
                        </a:solidFill>
                      </a:endParaRPr>
                    </a:p>
                  </a:txBody>
                  <a:tcPr>
                    <a:lnT w="12700" cap="flat" cmpd="sng" algn="ctr">
                      <a:solidFill>
                        <a:schemeClr val="tx1"/>
                      </a:solidFill>
                      <a:prstDash val="solid"/>
                      <a:round/>
                      <a:headEnd type="none" w="med" len="med"/>
                      <a:tailEnd type="none" w="med" len="med"/>
                    </a:lnT>
                  </a:tcPr>
                </a:tc>
              </a:tr>
              <a:tr h="311391">
                <a:tc>
                  <a:txBody>
                    <a:bodyPr/>
                    <a:lstStyle/>
                    <a:p>
                      <a:pPr marL="0" algn="l" defTabSz="914400" rtl="0" eaLnBrk="1" latinLnBrk="0" hangingPunct="1"/>
                      <a:r>
                        <a:rPr lang="en-US" sz="1400" kern="1200" dirty="0" smtClean="0"/>
                        <a:t>Ra/Q [</a:t>
                      </a:r>
                      <a:r>
                        <a:rPr lang="el-GR" sz="1400" kern="1200" dirty="0" smtClean="0"/>
                        <a:t>Ω</a:t>
                      </a:r>
                      <a:r>
                        <a:rPr lang="en-US" sz="1400" kern="1200" dirty="0" smtClean="0"/>
                        <a:t>]</a:t>
                      </a:r>
                      <a:endParaRPr lang="en-US" sz="1400" kern="1200" dirty="0">
                        <a:solidFill>
                          <a:schemeClr val="tx1"/>
                        </a:solidFill>
                        <a:latin typeface="+mn-lt"/>
                        <a:ea typeface="+mn-ea"/>
                        <a:cs typeface="+mn-cs"/>
                      </a:endParaRPr>
                    </a:p>
                  </a:txBody>
                  <a:tcPr/>
                </a:tc>
                <a:tc>
                  <a:txBody>
                    <a:bodyPr/>
                    <a:lstStyle/>
                    <a:p>
                      <a:pPr marL="0" algn="l" defTabSz="914400" rtl="0" eaLnBrk="1" latinLnBrk="0" hangingPunct="1"/>
                      <a:r>
                        <a:rPr lang="en-US" sz="1400" kern="1200" dirty="0" smtClean="0"/>
                        <a:t>727.4</a:t>
                      </a:r>
                      <a:endParaRPr lang="en-US" sz="1400" kern="1200" dirty="0">
                        <a:solidFill>
                          <a:schemeClr val="tx1"/>
                        </a:solidFill>
                        <a:latin typeface="+mn-lt"/>
                        <a:ea typeface="+mn-ea"/>
                        <a:cs typeface="+mn-cs"/>
                      </a:endParaRPr>
                    </a:p>
                  </a:txBody>
                  <a:tcPr/>
                </a:tc>
              </a:tr>
              <a:tr h="311391">
                <a:tc>
                  <a:txBody>
                    <a:bodyPr/>
                    <a:lstStyle/>
                    <a:p>
                      <a:r>
                        <a:rPr lang="en-US" sz="1400" dirty="0" smtClean="0"/>
                        <a:t>Ra*Rs</a:t>
                      </a:r>
                      <a:r>
                        <a:rPr lang="en-US" sz="1400" baseline="0" dirty="0" smtClean="0"/>
                        <a:t> (=G*Ra/Q) [</a:t>
                      </a:r>
                      <a:r>
                        <a:rPr lang="el-GR" sz="1400" baseline="0" dirty="0" smtClean="0"/>
                        <a:t>Ω</a:t>
                      </a:r>
                      <a:r>
                        <a:rPr lang="en-US" sz="1400" baseline="30000" dirty="0" smtClean="0"/>
                        <a:t>2</a:t>
                      </a:r>
                      <a:r>
                        <a:rPr lang="en-US" sz="1400" baseline="0" dirty="0" smtClean="0"/>
                        <a:t>]</a:t>
                      </a:r>
                      <a:endParaRPr lang="en-US" sz="1400" dirty="0"/>
                    </a:p>
                  </a:txBody>
                  <a:tcPr>
                    <a:lnB w="12700" cap="flat" cmpd="sng" algn="ctr">
                      <a:solidFill>
                        <a:schemeClr val="tx1"/>
                      </a:solidFill>
                      <a:prstDash val="solid"/>
                      <a:round/>
                      <a:headEnd type="none" w="med" len="med"/>
                      <a:tailEnd type="none" w="med" len="med"/>
                    </a:lnB>
                  </a:tcPr>
                </a:tc>
                <a:tc>
                  <a:txBody>
                    <a:bodyPr/>
                    <a:lstStyle/>
                    <a:p>
                      <a:r>
                        <a:rPr lang="en-US" sz="1400" dirty="0" smtClean="0"/>
                        <a:t>1.392</a:t>
                      </a:r>
                      <a:r>
                        <a:rPr lang="en-US" sz="1400" baseline="0" dirty="0" smtClean="0"/>
                        <a:t> </a:t>
                      </a:r>
                      <a:r>
                        <a:rPr lang="en-US" sz="1400" dirty="0" smtClean="0"/>
                        <a:t>x 10</a:t>
                      </a:r>
                      <a:r>
                        <a:rPr lang="en-US" sz="1400" baseline="30000" dirty="0" smtClean="0"/>
                        <a:t>5</a:t>
                      </a:r>
                      <a:endParaRPr lang="en-US" sz="1400" b="0" baseline="30000" dirty="0">
                        <a:solidFill>
                          <a:schemeClr val="tx1"/>
                        </a:solidFill>
                      </a:endParaRPr>
                    </a:p>
                  </a:txBody>
                  <a:tcPr>
                    <a:lnB w="12700" cap="flat" cmpd="sng" algn="ctr">
                      <a:solidFill>
                        <a:schemeClr val="tx1"/>
                      </a:solidFill>
                      <a:prstDash val="solid"/>
                      <a:round/>
                      <a:headEnd type="none" w="med" len="med"/>
                      <a:tailEnd type="none" w="med" len="med"/>
                    </a:lnB>
                  </a:tcPr>
                </a:tc>
              </a:tr>
              <a:tr h="311391">
                <a:tc>
                  <a:txBody>
                    <a:bodyPr/>
                    <a:lstStyle/>
                    <a:p>
                      <a:r>
                        <a:rPr lang="en-US" sz="1400" dirty="0" smtClean="0"/>
                        <a:t>Va@Ep30MV/m [MV]</a:t>
                      </a:r>
                      <a:endParaRPr lang="en-US" sz="1400" dirty="0"/>
                    </a:p>
                  </a:txBody>
                  <a:tcPr>
                    <a:lnT w="12700" cap="flat" cmpd="sng" algn="ctr">
                      <a:solidFill>
                        <a:schemeClr val="tx1"/>
                      </a:solidFill>
                      <a:prstDash val="solid"/>
                      <a:round/>
                      <a:headEnd type="none" w="med" len="med"/>
                      <a:tailEnd type="none" w="med" len="med"/>
                    </a:lnT>
                  </a:tcPr>
                </a:tc>
                <a:tc>
                  <a:txBody>
                    <a:bodyPr/>
                    <a:lstStyle/>
                    <a:p>
                      <a:r>
                        <a:rPr lang="en-US" sz="1400" b="0" dirty="0" smtClean="0"/>
                        <a:t>9.06</a:t>
                      </a:r>
                      <a:endParaRPr lang="en-US" sz="1400" b="0" dirty="0"/>
                    </a:p>
                  </a:txBody>
                  <a:tcPr>
                    <a:lnT w="12700" cap="flat" cmpd="sng" algn="ctr">
                      <a:solidFill>
                        <a:schemeClr val="tx1"/>
                      </a:solidFill>
                      <a:prstDash val="solid"/>
                      <a:round/>
                      <a:headEnd type="none" w="med" len="med"/>
                      <a:tailEnd type="none" w="med" len="med"/>
                    </a:lnT>
                  </a:tcPr>
                </a:tc>
              </a:tr>
              <a:tr h="311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Q</a:t>
                      </a:r>
                      <a:r>
                        <a:rPr lang="en-US" sz="1400" baseline="-25000" dirty="0" smtClean="0"/>
                        <a:t>0</a:t>
                      </a:r>
                      <a:r>
                        <a:rPr lang="en-US" sz="1400" dirty="0" smtClean="0"/>
                        <a:t> at 4.5 K (</a:t>
                      </a:r>
                      <a:r>
                        <a:rPr lang="en-US" sz="1400" baseline="0" dirty="0" err="1" smtClean="0"/>
                        <a:t>Rbcs</a:t>
                      </a:r>
                      <a:r>
                        <a:rPr lang="en-US" sz="1400" baseline="0" dirty="0" smtClean="0"/>
                        <a:t>=48n</a:t>
                      </a:r>
                      <a:r>
                        <a:rPr lang="el-GR" sz="1400" baseline="0" dirty="0" smtClean="0"/>
                        <a:t>Ω</a:t>
                      </a:r>
                      <a:r>
                        <a:rPr lang="en-US" sz="1400" baseline="0" dirty="0" smtClean="0"/>
                        <a:t>, and assume </a:t>
                      </a:r>
                      <a:r>
                        <a:rPr lang="en-US" sz="1400" baseline="0" dirty="0" err="1" smtClean="0"/>
                        <a:t>Rres</a:t>
                      </a:r>
                      <a:r>
                        <a:rPr lang="en-US" sz="1400" baseline="0" dirty="0" smtClean="0"/>
                        <a:t>=20n</a:t>
                      </a:r>
                      <a:r>
                        <a:rPr lang="el-GR" sz="1400" baseline="0" dirty="0" smtClean="0"/>
                        <a:t>Ω</a:t>
                      </a:r>
                      <a:r>
                        <a:rPr lang="en-US" sz="1400" baseline="0" dirty="0" smtClean="0"/>
                        <a:t>)</a:t>
                      </a:r>
                      <a:endParaRPr lang="en-US" sz="1400" dirty="0"/>
                    </a:p>
                  </a:txBody>
                  <a:tcPr/>
                </a:tc>
                <a:tc>
                  <a:txBody>
                    <a:bodyPr/>
                    <a:lstStyle/>
                    <a:p>
                      <a:r>
                        <a:rPr lang="en-US" sz="1400" baseline="0" dirty="0" smtClean="0"/>
                        <a:t>2.8 </a:t>
                      </a:r>
                      <a:r>
                        <a:rPr lang="en-US" sz="1400" dirty="0" smtClean="0"/>
                        <a:t>x 10</a:t>
                      </a:r>
                      <a:r>
                        <a:rPr lang="en-US" sz="1400" baseline="30000" dirty="0" smtClean="0"/>
                        <a:t>9</a:t>
                      </a:r>
                      <a:endParaRPr lang="en-US" sz="1400" b="0" baseline="30000" dirty="0">
                        <a:solidFill>
                          <a:schemeClr val="tx1"/>
                        </a:solidFill>
                      </a:endParaRPr>
                    </a:p>
                  </a:txBody>
                  <a:tcPr/>
                </a:tc>
              </a:tr>
              <a:tr h="311391">
                <a:tc>
                  <a:txBody>
                    <a:bodyPr/>
                    <a:lstStyle/>
                    <a:p>
                      <a:r>
                        <a:rPr lang="en-US" sz="1400" dirty="0" smtClean="0"/>
                        <a:t>Power loss at Va=9MV (</a:t>
                      </a:r>
                      <a:r>
                        <a:rPr lang="en-US" sz="1400" baseline="0" dirty="0" smtClean="0"/>
                        <a:t>Rs=68n</a:t>
                      </a:r>
                      <a:r>
                        <a:rPr lang="el-GR" sz="1400" baseline="0" dirty="0" smtClean="0"/>
                        <a:t>Ω</a:t>
                      </a:r>
                      <a:r>
                        <a:rPr lang="en-US" sz="1400" baseline="0" dirty="0" smtClean="0"/>
                        <a:t>) [W]</a:t>
                      </a:r>
                      <a:endParaRPr lang="en-US" sz="1400" dirty="0"/>
                    </a:p>
                  </a:txBody>
                  <a:tcPr/>
                </a:tc>
                <a:tc>
                  <a:txBody>
                    <a:bodyPr/>
                    <a:lstStyle/>
                    <a:p>
                      <a:r>
                        <a:rPr lang="en-US" sz="1400" b="0" dirty="0" smtClean="0"/>
                        <a:t>39.6</a:t>
                      </a:r>
                      <a:endParaRPr lang="en-US" sz="1400" b="0" dirty="0"/>
                    </a:p>
                  </a:txBody>
                  <a:tcPr/>
                </a:tc>
              </a:tr>
            </a:tbl>
          </a:graphicData>
        </a:graphic>
      </p:graphicFrame>
      <p:pic>
        <p:nvPicPr>
          <p:cNvPr id="2050" name="Picture 2"/>
          <p:cNvPicPr>
            <a:picLocks noChangeAspect="1" noChangeArrowheads="1"/>
          </p:cNvPicPr>
          <p:nvPr/>
        </p:nvPicPr>
        <p:blipFill>
          <a:blip r:embed="rId3" cstate="print"/>
          <a:srcRect l="21875" t="11719" r="625" b="28125"/>
          <a:stretch>
            <a:fillRect/>
          </a:stretch>
        </p:blipFill>
        <p:spPr bwMode="auto">
          <a:xfrm>
            <a:off x="5029200" y="873842"/>
            <a:ext cx="4114800" cy="2555158"/>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l="21875" t="11719" r="625" b="28125"/>
          <a:stretch>
            <a:fillRect/>
          </a:stretch>
        </p:blipFill>
        <p:spPr bwMode="auto">
          <a:xfrm>
            <a:off x="5029200" y="3464642"/>
            <a:ext cx="4114800" cy="25551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MP analysis of baseline design</a:t>
            </a:r>
            <a:endParaRPr lang="en-US" dirty="0">
              <a:solidFill>
                <a:schemeClr val="tx1"/>
              </a:solidFill>
            </a:endParaRPr>
          </a:p>
        </p:txBody>
      </p:sp>
      <p:pic>
        <p:nvPicPr>
          <p:cNvPr id="11" name="Picture 3"/>
          <p:cNvPicPr>
            <a:picLocks noChangeAspect="1" noChangeArrowheads="1"/>
          </p:cNvPicPr>
          <p:nvPr/>
        </p:nvPicPr>
        <p:blipFill>
          <a:blip r:embed="rId2" cstate="print"/>
          <a:srcRect l="78939" t="34376" r="15303" b="26562"/>
          <a:stretch>
            <a:fillRect/>
          </a:stretch>
        </p:blipFill>
        <p:spPr bwMode="auto">
          <a:xfrm>
            <a:off x="0" y="4114800"/>
            <a:ext cx="665018" cy="2743200"/>
          </a:xfrm>
          <a:prstGeom prst="rect">
            <a:avLst/>
          </a:prstGeom>
          <a:noFill/>
          <a:ln w="9525">
            <a:noFill/>
            <a:miter lim="800000"/>
            <a:headEnd/>
            <a:tailEnd/>
          </a:ln>
        </p:spPr>
      </p:pic>
      <p:grpSp>
        <p:nvGrpSpPr>
          <p:cNvPr id="4" name="Group 32"/>
          <p:cNvGrpSpPr/>
          <p:nvPr/>
        </p:nvGrpSpPr>
        <p:grpSpPr>
          <a:xfrm>
            <a:off x="7465807" y="4114800"/>
            <a:ext cx="1678193" cy="2743200"/>
            <a:chOff x="7465807" y="4114800"/>
            <a:chExt cx="1678193" cy="2743200"/>
          </a:xfrm>
        </p:grpSpPr>
        <p:pic>
          <p:nvPicPr>
            <p:cNvPr id="1031" name="Picture 7"/>
            <p:cNvPicPr>
              <a:picLocks noChangeAspect="1" noChangeArrowheads="1"/>
            </p:cNvPicPr>
            <p:nvPr/>
          </p:nvPicPr>
          <p:blipFill>
            <a:blip r:embed="rId3" cstate="print"/>
            <a:srcRect l="49375" t="22657" r="18125" b="10938"/>
            <a:stretch>
              <a:fillRect/>
            </a:stretch>
          </p:blipFill>
          <p:spPr bwMode="auto">
            <a:xfrm>
              <a:off x="7465807" y="4114800"/>
              <a:ext cx="1678193" cy="2743200"/>
            </a:xfrm>
            <a:prstGeom prst="rect">
              <a:avLst/>
            </a:prstGeom>
            <a:noFill/>
            <a:ln w="9525">
              <a:noFill/>
              <a:miter lim="800000"/>
              <a:headEnd/>
              <a:tailEnd/>
            </a:ln>
          </p:spPr>
        </p:pic>
        <p:sp>
          <p:nvSpPr>
            <p:cNvPr id="16" name="TextBox 15"/>
            <p:cNvSpPr txBox="1"/>
            <p:nvPr/>
          </p:nvSpPr>
          <p:spPr>
            <a:xfrm>
              <a:off x="7848600" y="5934670"/>
              <a:ext cx="1295400" cy="923330"/>
            </a:xfrm>
            <a:prstGeom prst="rect">
              <a:avLst/>
            </a:prstGeom>
            <a:noFill/>
          </p:spPr>
          <p:txBody>
            <a:bodyPr wrap="square" rtlCol="0">
              <a:spAutoFit/>
            </a:bodyPr>
            <a:lstStyle/>
            <a:p>
              <a:r>
                <a:rPr lang="en-US" b="1" dirty="0" smtClean="0"/>
                <a:t>Zone 5 &amp; 6</a:t>
              </a:r>
            </a:p>
            <a:p>
              <a:r>
                <a:rPr lang="en-US" b="1" dirty="0" smtClean="0"/>
                <a:t>Two points</a:t>
              </a:r>
            </a:p>
            <a:p>
              <a:r>
                <a:rPr lang="en-US" b="1" dirty="0" smtClean="0"/>
                <a:t>1</a:t>
              </a:r>
              <a:r>
                <a:rPr lang="en-US" b="1" baseline="30000" dirty="0" smtClean="0"/>
                <a:t>st</a:t>
              </a:r>
              <a:r>
                <a:rPr lang="en-US" b="1" dirty="0" smtClean="0"/>
                <a:t> order</a:t>
              </a:r>
              <a:endParaRPr lang="en-US" b="1" dirty="0"/>
            </a:p>
          </p:txBody>
        </p:sp>
      </p:grpSp>
      <p:grpSp>
        <p:nvGrpSpPr>
          <p:cNvPr id="7" name="Group 27"/>
          <p:cNvGrpSpPr/>
          <p:nvPr/>
        </p:nvGrpSpPr>
        <p:grpSpPr>
          <a:xfrm>
            <a:off x="801130" y="4114800"/>
            <a:ext cx="2780270" cy="2743200"/>
            <a:chOff x="609600" y="4114800"/>
            <a:chExt cx="2780270" cy="2743200"/>
          </a:xfrm>
        </p:grpSpPr>
        <p:pic>
          <p:nvPicPr>
            <p:cNvPr id="1026" name="Picture 2"/>
            <p:cNvPicPr>
              <a:picLocks noChangeAspect="1" noChangeArrowheads="1"/>
            </p:cNvPicPr>
            <p:nvPr/>
          </p:nvPicPr>
          <p:blipFill>
            <a:blip r:embed="rId4" cstate="print"/>
            <a:srcRect l="39375" t="32813" r="13750" b="9375"/>
            <a:stretch>
              <a:fillRect/>
            </a:stretch>
          </p:blipFill>
          <p:spPr bwMode="auto">
            <a:xfrm>
              <a:off x="609600" y="4114800"/>
              <a:ext cx="2780270" cy="2743200"/>
            </a:xfrm>
            <a:prstGeom prst="rect">
              <a:avLst/>
            </a:prstGeom>
            <a:noFill/>
            <a:ln w="9525">
              <a:noFill/>
              <a:miter lim="800000"/>
              <a:headEnd/>
              <a:tailEnd/>
            </a:ln>
          </p:spPr>
        </p:pic>
        <p:sp>
          <p:nvSpPr>
            <p:cNvPr id="12" name="TextBox 11"/>
            <p:cNvSpPr txBox="1"/>
            <p:nvPr/>
          </p:nvSpPr>
          <p:spPr>
            <a:xfrm>
              <a:off x="685800" y="5934670"/>
              <a:ext cx="1524000" cy="923330"/>
            </a:xfrm>
            <a:prstGeom prst="rect">
              <a:avLst/>
            </a:prstGeom>
            <a:noFill/>
          </p:spPr>
          <p:txBody>
            <a:bodyPr wrap="square" rtlCol="0">
              <a:spAutoFit/>
            </a:bodyPr>
            <a:lstStyle/>
            <a:p>
              <a:r>
                <a:rPr lang="en-US" b="1" dirty="0" smtClean="0"/>
                <a:t>Zone 1</a:t>
              </a:r>
            </a:p>
            <a:p>
              <a:r>
                <a:rPr lang="en-US" b="1" dirty="0" smtClean="0"/>
                <a:t>Walking MP</a:t>
              </a:r>
            </a:p>
            <a:p>
              <a:r>
                <a:rPr lang="en-US" b="1" dirty="0" smtClean="0"/>
                <a:t>2</a:t>
              </a:r>
              <a:r>
                <a:rPr lang="en-US" b="1" baseline="30000" dirty="0" smtClean="0"/>
                <a:t>nd</a:t>
              </a:r>
              <a:r>
                <a:rPr lang="en-US" b="1" dirty="0" smtClean="0"/>
                <a:t> order</a:t>
              </a:r>
            </a:p>
          </p:txBody>
        </p:sp>
      </p:grpSp>
      <p:grpSp>
        <p:nvGrpSpPr>
          <p:cNvPr id="8" name="Group 28"/>
          <p:cNvGrpSpPr/>
          <p:nvPr/>
        </p:nvGrpSpPr>
        <p:grpSpPr>
          <a:xfrm>
            <a:off x="3657600" y="4114800"/>
            <a:ext cx="1676400" cy="2743200"/>
            <a:chOff x="3352800" y="4114800"/>
            <a:chExt cx="1676400" cy="2743200"/>
          </a:xfrm>
        </p:grpSpPr>
        <p:pic>
          <p:nvPicPr>
            <p:cNvPr id="10" name="Picture 5"/>
            <p:cNvPicPr>
              <a:picLocks noChangeAspect="1" noChangeArrowheads="1"/>
            </p:cNvPicPr>
            <p:nvPr/>
          </p:nvPicPr>
          <p:blipFill>
            <a:blip r:embed="rId5" cstate="print"/>
            <a:srcRect l="55000" t="45313" r="24375" b="12500"/>
            <a:stretch>
              <a:fillRect/>
            </a:stretch>
          </p:blipFill>
          <p:spPr bwMode="auto">
            <a:xfrm>
              <a:off x="3352800" y="4114800"/>
              <a:ext cx="1676400" cy="2743200"/>
            </a:xfrm>
            <a:prstGeom prst="rect">
              <a:avLst/>
            </a:prstGeom>
            <a:noFill/>
            <a:ln w="9525">
              <a:noFill/>
              <a:miter lim="800000"/>
              <a:headEnd/>
              <a:tailEnd/>
            </a:ln>
          </p:spPr>
        </p:pic>
        <p:sp>
          <p:nvSpPr>
            <p:cNvPr id="30" name="TextBox 29"/>
            <p:cNvSpPr txBox="1"/>
            <p:nvPr/>
          </p:nvSpPr>
          <p:spPr>
            <a:xfrm>
              <a:off x="3429000" y="5934670"/>
              <a:ext cx="1447800" cy="923330"/>
            </a:xfrm>
            <a:prstGeom prst="rect">
              <a:avLst/>
            </a:prstGeom>
            <a:noFill/>
          </p:spPr>
          <p:txBody>
            <a:bodyPr wrap="square" rtlCol="0">
              <a:spAutoFit/>
            </a:bodyPr>
            <a:lstStyle/>
            <a:p>
              <a:r>
                <a:rPr lang="en-US" b="1" dirty="0" smtClean="0"/>
                <a:t>Zone 2</a:t>
              </a:r>
            </a:p>
            <a:p>
              <a:r>
                <a:rPr lang="en-US" b="1" dirty="0" smtClean="0"/>
                <a:t>Walking MP</a:t>
              </a:r>
            </a:p>
            <a:p>
              <a:r>
                <a:rPr lang="en-US" b="1" dirty="0" smtClean="0"/>
                <a:t>2</a:t>
              </a:r>
              <a:r>
                <a:rPr lang="en-US" b="1" baseline="30000" dirty="0" smtClean="0"/>
                <a:t>nd</a:t>
              </a:r>
              <a:r>
                <a:rPr lang="en-US" b="1" dirty="0" smtClean="0"/>
                <a:t> order</a:t>
              </a:r>
              <a:endParaRPr lang="en-US" b="1" dirty="0"/>
            </a:p>
          </p:txBody>
        </p:sp>
      </p:grpSp>
      <p:grpSp>
        <p:nvGrpSpPr>
          <p:cNvPr id="29" name="Group 28"/>
          <p:cNvGrpSpPr/>
          <p:nvPr/>
        </p:nvGrpSpPr>
        <p:grpSpPr>
          <a:xfrm>
            <a:off x="0" y="838200"/>
            <a:ext cx="4575468" cy="3186545"/>
            <a:chOff x="0" y="838200"/>
            <a:chExt cx="4575468" cy="3186545"/>
          </a:xfrm>
        </p:grpSpPr>
        <p:grpSp>
          <p:nvGrpSpPr>
            <p:cNvPr id="28" name="Group 27"/>
            <p:cNvGrpSpPr/>
            <p:nvPr/>
          </p:nvGrpSpPr>
          <p:grpSpPr>
            <a:xfrm>
              <a:off x="0" y="838200"/>
              <a:ext cx="4575468" cy="3186545"/>
              <a:chOff x="0" y="838200"/>
              <a:chExt cx="4575468" cy="3186545"/>
            </a:xfrm>
          </p:grpSpPr>
          <p:pic>
            <p:nvPicPr>
              <p:cNvPr id="4098" name="Picture 2"/>
              <p:cNvPicPr>
                <a:picLocks noChangeAspect="1" noChangeArrowheads="1"/>
              </p:cNvPicPr>
              <p:nvPr/>
            </p:nvPicPr>
            <p:blipFill>
              <a:blip r:embed="rId6" cstate="print"/>
              <a:srcRect l="35000" t="35156" r="3125" b="10938"/>
              <a:stretch>
                <a:fillRect/>
              </a:stretch>
            </p:blipFill>
            <p:spPr bwMode="auto">
              <a:xfrm>
                <a:off x="0" y="838200"/>
                <a:ext cx="4572000" cy="3186545"/>
              </a:xfrm>
              <a:prstGeom prst="rect">
                <a:avLst/>
              </a:prstGeom>
              <a:noFill/>
              <a:ln w="9525">
                <a:noFill/>
                <a:miter lim="800000"/>
                <a:headEnd/>
                <a:tailEnd/>
              </a:ln>
            </p:spPr>
          </p:pic>
          <p:grpSp>
            <p:nvGrpSpPr>
              <p:cNvPr id="5" name="Group 25"/>
              <p:cNvGrpSpPr/>
              <p:nvPr/>
            </p:nvGrpSpPr>
            <p:grpSpPr>
              <a:xfrm>
                <a:off x="0" y="1143000"/>
                <a:ext cx="4575468" cy="1524000"/>
                <a:chOff x="0" y="1143000"/>
                <a:chExt cx="4575468" cy="1524000"/>
              </a:xfrm>
            </p:grpSpPr>
            <p:grpSp>
              <p:nvGrpSpPr>
                <p:cNvPr id="6" name="Group 19"/>
                <p:cNvGrpSpPr/>
                <p:nvPr/>
              </p:nvGrpSpPr>
              <p:grpSpPr>
                <a:xfrm>
                  <a:off x="1295400" y="1143000"/>
                  <a:ext cx="3280068" cy="1524000"/>
                  <a:chOff x="-3276600" y="1143000"/>
                  <a:chExt cx="3280068" cy="1524000"/>
                </a:xfrm>
              </p:grpSpPr>
              <p:sp>
                <p:nvSpPr>
                  <p:cNvPr id="22" name="TextBox 21"/>
                  <p:cNvSpPr txBox="1"/>
                  <p:nvPr/>
                </p:nvSpPr>
                <p:spPr>
                  <a:xfrm>
                    <a:off x="-3276600" y="1143000"/>
                    <a:ext cx="1531188" cy="369332"/>
                  </a:xfrm>
                  <a:prstGeom prst="rect">
                    <a:avLst/>
                  </a:prstGeom>
                  <a:noFill/>
                </p:spPr>
                <p:txBody>
                  <a:bodyPr wrap="none" rtlCol="0">
                    <a:spAutoFit/>
                  </a:bodyPr>
                  <a:lstStyle/>
                  <a:p>
                    <a:r>
                      <a:rPr lang="en-US" b="1" dirty="0" smtClean="0">
                        <a:solidFill>
                          <a:schemeClr val="bg1"/>
                        </a:solidFill>
                      </a:rPr>
                      <a:t>1: 0.7-2.5 MV</a:t>
                    </a:r>
                    <a:endParaRPr lang="en-US" b="1" dirty="0">
                      <a:solidFill>
                        <a:schemeClr val="bg1"/>
                      </a:solidFill>
                    </a:endParaRPr>
                  </a:p>
                </p:txBody>
              </p:sp>
              <p:sp>
                <p:nvSpPr>
                  <p:cNvPr id="23" name="TextBox 22"/>
                  <p:cNvSpPr txBox="1"/>
                  <p:nvPr/>
                </p:nvSpPr>
                <p:spPr>
                  <a:xfrm>
                    <a:off x="-2268743" y="2020669"/>
                    <a:ext cx="973343" cy="646331"/>
                  </a:xfrm>
                  <a:prstGeom prst="rect">
                    <a:avLst/>
                  </a:prstGeom>
                  <a:noFill/>
                </p:spPr>
                <p:txBody>
                  <a:bodyPr wrap="none" rtlCol="0">
                    <a:spAutoFit/>
                  </a:bodyPr>
                  <a:lstStyle/>
                  <a:p>
                    <a:r>
                      <a:rPr lang="en-US" b="1" dirty="0" smtClean="0">
                        <a:solidFill>
                          <a:srgbClr val="FFFF00"/>
                        </a:solidFill>
                      </a:rPr>
                      <a:t>5: 6.1-</a:t>
                    </a:r>
                  </a:p>
                  <a:p>
                    <a:r>
                      <a:rPr lang="en-US" b="1" dirty="0" smtClean="0">
                        <a:solidFill>
                          <a:srgbClr val="FFFF00"/>
                        </a:solidFill>
                      </a:rPr>
                      <a:t>    9 MV</a:t>
                    </a:r>
                    <a:endParaRPr lang="en-US" b="1" dirty="0">
                      <a:solidFill>
                        <a:srgbClr val="FFFF00"/>
                      </a:solidFill>
                    </a:endParaRPr>
                  </a:p>
                </p:txBody>
              </p:sp>
              <p:sp>
                <p:nvSpPr>
                  <p:cNvPr id="24" name="TextBox 23"/>
                  <p:cNvSpPr txBox="1"/>
                  <p:nvPr/>
                </p:nvSpPr>
                <p:spPr>
                  <a:xfrm>
                    <a:off x="-1143000" y="1752600"/>
                    <a:ext cx="1146468" cy="646331"/>
                  </a:xfrm>
                  <a:prstGeom prst="rect">
                    <a:avLst/>
                  </a:prstGeom>
                  <a:noFill/>
                </p:spPr>
                <p:txBody>
                  <a:bodyPr wrap="none" rtlCol="0">
                    <a:spAutoFit/>
                  </a:bodyPr>
                  <a:lstStyle/>
                  <a:p>
                    <a:r>
                      <a:rPr lang="en-US" b="1" dirty="0" smtClean="0">
                        <a:solidFill>
                          <a:srgbClr val="FFFF00"/>
                        </a:solidFill>
                      </a:rPr>
                      <a:t>3: 1.3-</a:t>
                    </a:r>
                  </a:p>
                  <a:p>
                    <a:r>
                      <a:rPr lang="en-US" b="1" dirty="0" smtClean="0">
                        <a:solidFill>
                          <a:srgbClr val="FFFF00"/>
                        </a:solidFill>
                      </a:rPr>
                      <a:t>    3.8 MV</a:t>
                    </a:r>
                  </a:p>
                </p:txBody>
              </p:sp>
            </p:grpSp>
            <p:sp>
              <p:nvSpPr>
                <p:cNvPr id="25" name="TextBox 24"/>
                <p:cNvSpPr txBox="1"/>
                <p:nvPr/>
              </p:nvSpPr>
              <p:spPr>
                <a:xfrm>
                  <a:off x="0" y="1524000"/>
                  <a:ext cx="1358064" cy="369332"/>
                </a:xfrm>
                <a:prstGeom prst="rect">
                  <a:avLst/>
                </a:prstGeom>
                <a:noFill/>
              </p:spPr>
              <p:txBody>
                <a:bodyPr wrap="none" rtlCol="0">
                  <a:spAutoFit/>
                </a:bodyPr>
                <a:lstStyle/>
                <a:p>
                  <a:r>
                    <a:rPr lang="en-US" b="1" dirty="0" smtClean="0">
                      <a:solidFill>
                        <a:schemeClr val="bg1"/>
                      </a:solidFill>
                    </a:rPr>
                    <a:t>6: 7.6-9 MV</a:t>
                  </a:r>
                  <a:endParaRPr lang="en-US" b="1" dirty="0">
                    <a:solidFill>
                      <a:schemeClr val="bg1"/>
                    </a:solidFill>
                  </a:endParaRPr>
                </a:p>
              </p:txBody>
            </p:sp>
          </p:grpSp>
        </p:grpSp>
        <p:sp>
          <p:nvSpPr>
            <p:cNvPr id="26" name="TextBox 25"/>
            <p:cNvSpPr txBox="1"/>
            <p:nvPr/>
          </p:nvSpPr>
          <p:spPr>
            <a:xfrm>
              <a:off x="3137736" y="1078468"/>
              <a:ext cx="1358064" cy="369332"/>
            </a:xfrm>
            <a:prstGeom prst="rect">
              <a:avLst/>
            </a:prstGeom>
            <a:noFill/>
          </p:spPr>
          <p:txBody>
            <a:bodyPr wrap="none" rtlCol="0">
              <a:spAutoFit/>
            </a:bodyPr>
            <a:lstStyle/>
            <a:p>
              <a:r>
                <a:rPr lang="en-US" b="1" dirty="0" smtClean="0">
                  <a:solidFill>
                    <a:schemeClr val="bg1"/>
                  </a:solidFill>
                </a:rPr>
                <a:t>2: 1-2.6 MV</a:t>
              </a:r>
              <a:endParaRPr lang="en-US" b="1" dirty="0">
                <a:solidFill>
                  <a:schemeClr val="bg1"/>
                </a:solidFill>
              </a:endParaRPr>
            </a:p>
          </p:txBody>
        </p:sp>
        <p:sp>
          <p:nvSpPr>
            <p:cNvPr id="27" name="TextBox 26"/>
            <p:cNvSpPr txBox="1"/>
            <p:nvPr/>
          </p:nvSpPr>
          <p:spPr>
            <a:xfrm>
              <a:off x="1524000" y="2971800"/>
              <a:ext cx="1646605" cy="369332"/>
            </a:xfrm>
            <a:prstGeom prst="rect">
              <a:avLst/>
            </a:prstGeom>
            <a:noFill/>
          </p:spPr>
          <p:txBody>
            <a:bodyPr wrap="none" rtlCol="0">
              <a:spAutoFit/>
            </a:bodyPr>
            <a:lstStyle/>
            <a:p>
              <a:r>
                <a:rPr lang="en-US" b="1" dirty="0" smtClean="0">
                  <a:solidFill>
                    <a:srgbClr val="FFFF00"/>
                  </a:solidFill>
                </a:rPr>
                <a:t>4: 0.65-4.5 MV</a:t>
              </a:r>
              <a:endParaRPr lang="en-US" b="1" dirty="0">
                <a:solidFill>
                  <a:srgbClr val="FFFF00"/>
                </a:solidFill>
              </a:endParaRPr>
            </a:p>
          </p:txBody>
        </p:sp>
      </p:grpSp>
      <p:grpSp>
        <p:nvGrpSpPr>
          <p:cNvPr id="9" name="Group 31"/>
          <p:cNvGrpSpPr/>
          <p:nvPr/>
        </p:nvGrpSpPr>
        <p:grpSpPr>
          <a:xfrm>
            <a:off x="5450058" y="4114800"/>
            <a:ext cx="1941342" cy="2752130"/>
            <a:chOff x="5029200" y="4114800"/>
            <a:chExt cx="1941342" cy="2752130"/>
          </a:xfrm>
        </p:grpSpPr>
        <p:pic>
          <p:nvPicPr>
            <p:cNvPr id="1030" name="Picture 6"/>
            <p:cNvPicPr>
              <a:picLocks noChangeAspect="1" noChangeArrowheads="1"/>
            </p:cNvPicPr>
            <p:nvPr/>
          </p:nvPicPr>
          <p:blipFill>
            <a:blip r:embed="rId7" cstate="print"/>
            <a:srcRect l="50000" t="41406" r="21250" b="7813"/>
            <a:stretch>
              <a:fillRect/>
            </a:stretch>
          </p:blipFill>
          <p:spPr bwMode="auto">
            <a:xfrm>
              <a:off x="5029200" y="4114800"/>
              <a:ext cx="1941342" cy="2743200"/>
            </a:xfrm>
            <a:prstGeom prst="rect">
              <a:avLst/>
            </a:prstGeom>
            <a:noFill/>
            <a:ln w="9525">
              <a:noFill/>
              <a:miter lim="800000"/>
              <a:headEnd/>
              <a:tailEnd/>
            </a:ln>
          </p:spPr>
        </p:pic>
        <p:sp>
          <p:nvSpPr>
            <p:cNvPr id="31" name="TextBox 30"/>
            <p:cNvSpPr txBox="1"/>
            <p:nvPr/>
          </p:nvSpPr>
          <p:spPr>
            <a:xfrm>
              <a:off x="5410200" y="5943600"/>
              <a:ext cx="1524000" cy="923330"/>
            </a:xfrm>
            <a:prstGeom prst="rect">
              <a:avLst/>
            </a:prstGeom>
            <a:noFill/>
          </p:spPr>
          <p:txBody>
            <a:bodyPr wrap="square" rtlCol="0">
              <a:spAutoFit/>
            </a:bodyPr>
            <a:lstStyle/>
            <a:p>
              <a:r>
                <a:rPr lang="en-US" b="1" dirty="0" smtClean="0"/>
                <a:t>Zone 3 &amp; 4</a:t>
              </a:r>
            </a:p>
            <a:p>
              <a:r>
                <a:rPr lang="en-US" b="1" dirty="0" smtClean="0"/>
                <a:t>Walking MP</a:t>
              </a:r>
            </a:p>
            <a:p>
              <a:r>
                <a:rPr lang="en-US" b="1" dirty="0" smtClean="0"/>
                <a:t>1</a:t>
              </a:r>
              <a:r>
                <a:rPr lang="en-US" b="1" baseline="30000" dirty="0" smtClean="0"/>
                <a:t>st</a:t>
              </a:r>
              <a:r>
                <a:rPr lang="en-US" b="1" dirty="0" smtClean="0"/>
                <a:t> order</a:t>
              </a:r>
              <a:endParaRPr lang="en-US" b="1" dirty="0"/>
            </a:p>
          </p:txBody>
        </p:sp>
      </p:grpSp>
      <p:grpSp>
        <p:nvGrpSpPr>
          <p:cNvPr id="34" name="Group 33"/>
          <p:cNvGrpSpPr/>
          <p:nvPr/>
        </p:nvGrpSpPr>
        <p:grpSpPr>
          <a:xfrm>
            <a:off x="5029200" y="838200"/>
            <a:ext cx="4114800" cy="2971800"/>
            <a:chOff x="0" y="3086100"/>
            <a:chExt cx="4114800" cy="2971800"/>
          </a:xfrm>
        </p:grpSpPr>
        <p:pic>
          <p:nvPicPr>
            <p:cNvPr id="35" name="Picture 34" descr="test.0391.png"/>
            <p:cNvPicPr>
              <a:picLocks noChangeAspect="1"/>
            </p:cNvPicPr>
            <p:nvPr/>
          </p:nvPicPr>
          <p:blipFill>
            <a:blip r:embed="rId8" cstate="print"/>
            <a:srcRect b="4444"/>
            <a:stretch>
              <a:fillRect/>
            </a:stretch>
          </p:blipFill>
          <p:spPr>
            <a:xfrm>
              <a:off x="0" y="3086100"/>
              <a:ext cx="4114800" cy="2948940"/>
            </a:xfrm>
            <a:prstGeom prst="rect">
              <a:avLst/>
            </a:prstGeom>
          </p:spPr>
        </p:pic>
        <p:sp>
          <p:nvSpPr>
            <p:cNvPr id="36" name="Freeform 35"/>
            <p:cNvSpPr/>
            <p:nvPr/>
          </p:nvSpPr>
          <p:spPr bwMode="auto">
            <a:xfrm>
              <a:off x="1752600" y="3695700"/>
              <a:ext cx="558006" cy="417512"/>
            </a:xfrm>
            <a:custGeom>
              <a:avLst/>
              <a:gdLst>
                <a:gd name="connsiteX0" fmla="*/ 116681 w 558006"/>
                <a:gd name="connsiteY0" fmla="*/ 3175 h 341312"/>
                <a:gd name="connsiteX1" fmla="*/ 497681 w 558006"/>
                <a:gd name="connsiteY1" fmla="*/ 60325 h 341312"/>
                <a:gd name="connsiteX2" fmla="*/ 478631 w 558006"/>
                <a:gd name="connsiteY2" fmla="*/ 279400 h 341312"/>
                <a:gd name="connsiteX3" fmla="*/ 78581 w 558006"/>
                <a:gd name="connsiteY3" fmla="*/ 307975 h 341312"/>
                <a:gd name="connsiteX4" fmla="*/ 7144 w 558006"/>
                <a:gd name="connsiteY4" fmla="*/ 79375 h 341312"/>
                <a:gd name="connsiteX5" fmla="*/ 116681 w 558006"/>
                <a:gd name="connsiteY5" fmla="*/ 3175 h 341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006" h="341312">
                  <a:moveTo>
                    <a:pt x="116681" y="3175"/>
                  </a:moveTo>
                  <a:cubicBezTo>
                    <a:pt x="198437" y="0"/>
                    <a:pt x="437356" y="14288"/>
                    <a:pt x="497681" y="60325"/>
                  </a:cubicBezTo>
                  <a:cubicBezTo>
                    <a:pt x="558006" y="106362"/>
                    <a:pt x="548481" y="238125"/>
                    <a:pt x="478631" y="279400"/>
                  </a:cubicBezTo>
                  <a:cubicBezTo>
                    <a:pt x="408781" y="320675"/>
                    <a:pt x="157162" y="341312"/>
                    <a:pt x="78581" y="307975"/>
                  </a:cubicBezTo>
                  <a:cubicBezTo>
                    <a:pt x="0" y="274638"/>
                    <a:pt x="0" y="129381"/>
                    <a:pt x="7144" y="79375"/>
                  </a:cubicBezTo>
                  <a:cubicBezTo>
                    <a:pt x="14288" y="29369"/>
                    <a:pt x="34925" y="6350"/>
                    <a:pt x="116681" y="3175"/>
                  </a:cubicBezTo>
                  <a:close/>
                </a:path>
              </a:pathLst>
            </a:custGeom>
            <a:noFill/>
            <a:ln>
              <a:solidFill>
                <a:srgbClr val="FFFF00"/>
              </a:solidFill>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smtClean="0">
                <a:ln>
                  <a:solidFill>
                    <a:schemeClr val="tx1"/>
                  </a:solidFill>
                  <a:prstDash val="solid"/>
                </a:ln>
                <a:solidFill>
                  <a:schemeClr val="dk1"/>
                </a:solidFill>
                <a:latin typeface="Times"/>
              </a:endParaRPr>
            </a:p>
          </p:txBody>
        </p:sp>
        <p:sp>
          <p:nvSpPr>
            <p:cNvPr id="37" name="Freeform 36"/>
            <p:cNvSpPr/>
            <p:nvPr/>
          </p:nvSpPr>
          <p:spPr bwMode="auto">
            <a:xfrm>
              <a:off x="1600200" y="4076700"/>
              <a:ext cx="1262857" cy="1698624"/>
            </a:xfrm>
            <a:custGeom>
              <a:avLst/>
              <a:gdLst>
                <a:gd name="connsiteX0" fmla="*/ 156369 w 1034257"/>
                <a:gd name="connsiteY0" fmla="*/ 165100 h 1393824"/>
                <a:gd name="connsiteX1" fmla="*/ 885032 w 1034257"/>
                <a:gd name="connsiteY1" fmla="*/ 193675 h 1393824"/>
                <a:gd name="connsiteX2" fmla="*/ 1023144 w 1034257"/>
                <a:gd name="connsiteY2" fmla="*/ 584200 h 1393824"/>
                <a:gd name="connsiteX3" fmla="*/ 818357 w 1034257"/>
                <a:gd name="connsiteY3" fmla="*/ 1293812 h 1393824"/>
                <a:gd name="connsiteX4" fmla="*/ 108744 w 1034257"/>
                <a:gd name="connsiteY4" fmla="*/ 1184275 h 1393824"/>
                <a:gd name="connsiteX5" fmla="*/ 156369 w 1034257"/>
                <a:gd name="connsiteY5" fmla="*/ 165100 h 139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257" h="1393824">
                  <a:moveTo>
                    <a:pt x="156369" y="165100"/>
                  </a:moveTo>
                  <a:cubicBezTo>
                    <a:pt x="285750" y="0"/>
                    <a:pt x="740570" y="123825"/>
                    <a:pt x="885032" y="193675"/>
                  </a:cubicBezTo>
                  <a:cubicBezTo>
                    <a:pt x="1029494" y="263525"/>
                    <a:pt x="1034257" y="400844"/>
                    <a:pt x="1023144" y="584200"/>
                  </a:cubicBezTo>
                  <a:cubicBezTo>
                    <a:pt x="1012031" y="767556"/>
                    <a:pt x="970757" y="1193800"/>
                    <a:pt x="818357" y="1293812"/>
                  </a:cubicBezTo>
                  <a:cubicBezTo>
                    <a:pt x="665957" y="1393824"/>
                    <a:pt x="217488" y="1372394"/>
                    <a:pt x="108744" y="1184275"/>
                  </a:cubicBezTo>
                  <a:cubicBezTo>
                    <a:pt x="0" y="996156"/>
                    <a:pt x="26988" y="330200"/>
                    <a:pt x="156369" y="165100"/>
                  </a:cubicBezTo>
                  <a:close/>
                </a:path>
              </a:pathLst>
            </a:custGeom>
            <a:noFill/>
            <a:ln>
              <a:solidFill>
                <a:srgbClr val="FFFF00"/>
              </a:solidFill>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z="2400" dirty="0" smtClean="0">
                <a:ln>
                  <a:solidFill>
                    <a:schemeClr val="tx1"/>
                  </a:solidFill>
                  <a:prstDash val="solid"/>
                </a:ln>
                <a:solidFill>
                  <a:schemeClr val="dk1"/>
                </a:solidFill>
                <a:latin typeface="Times"/>
              </a:endParaRPr>
            </a:p>
          </p:txBody>
        </p:sp>
        <p:sp>
          <p:nvSpPr>
            <p:cNvPr id="38" name="TextBox 37"/>
            <p:cNvSpPr txBox="1"/>
            <p:nvPr/>
          </p:nvSpPr>
          <p:spPr>
            <a:xfrm>
              <a:off x="762000" y="3086100"/>
              <a:ext cx="1447800" cy="646331"/>
            </a:xfrm>
            <a:prstGeom prst="rect">
              <a:avLst/>
            </a:prstGeom>
            <a:noFill/>
          </p:spPr>
          <p:txBody>
            <a:bodyPr wrap="square" rtlCol="0">
              <a:spAutoFit/>
            </a:bodyPr>
            <a:lstStyle/>
            <a:p>
              <a:r>
                <a:rPr lang="en-US" b="1" dirty="0" smtClean="0">
                  <a:solidFill>
                    <a:srgbClr val="FFFF00"/>
                  </a:solidFill>
                </a:rPr>
                <a:t>Walking MP trapped</a:t>
              </a:r>
              <a:endParaRPr lang="en-US" b="1" dirty="0">
                <a:solidFill>
                  <a:srgbClr val="FFFF00"/>
                </a:solidFill>
              </a:endParaRPr>
            </a:p>
          </p:txBody>
        </p:sp>
        <p:sp>
          <p:nvSpPr>
            <p:cNvPr id="39" name="TextBox 38"/>
            <p:cNvSpPr txBox="1"/>
            <p:nvPr/>
          </p:nvSpPr>
          <p:spPr>
            <a:xfrm>
              <a:off x="762000" y="5411569"/>
              <a:ext cx="1447800" cy="646331"/>
            </a:xfrm>
            <a:prstGeom prst="rect">
              <a:avLst/>
            </a:prstGeom>
            <a:noFill/>
          </p:spPr>
          <p:txBody>
            <a:bodyPr wrap="square" rtlCol="0">
              <a:spAutoFit/>
            </a:bodyPr>
            <a:lstStyle/>
            <a:p>
              <a:r>
                <a:rPr lang="en-US" b="1" dirty="0" smtClean="0">
                  <a:solidFill>
                    <a:srgbClr val="FFFF00"/>
                  </a:solidFill>
                </a:rPr>
                <a:t>Unstable walking MP</a:t>
              </a:r>
              <a:endParaRPr lang="en-US" b="1" dirty="0">
                <a:solidFill>
                  <a:srgbClr val="FFFF00"/>
                </a:solidFill>
              </a:endParaRPr>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Prediction of MP level</a:t>
            </a:r>
            <a:endParaRPr lang="en-US" dirty="0">
              <a:solidFill>
                <a:schemeClr val="tx1"/>
              </a:solidFill>
            </a:endParaRPr>
          </a:p>
        </p:txBody>
      </p:sp>
      <p:grpSp>
        <p:nvGrpSpPr>
          <p:cNvPr id="3" name="Group 5"/>
          <p:cNvGrpSpPr/>
          <p:nvPr/>
        </p:nvGrpSpPr>
        <p:grpSpPr>
          <a:xfrm>
            <a:off x="0" y="3671455"/>
            <a:ext cx="4572000" cy="3186545"/>
            <a:chOff x="0" y="838200"/>
            <a:chExt cx="4572000" cy="3186545"/>
          </a:xfrm>
        </p:grpSpPr>
        <p:grpSp>
          <p:nvGrpSpPr>
            <p:cNvPr id="4" name="Group 27"/>
            <p:cNvGrpSpPr/>
            <p:nvPr/>
          </p:nvGrpSpPr>
          <p:grpSpPr>
            <a:xfrm>
              <a:off x="0" y="838200"/>
              <a:ext cx="4572000" cy="3186545"/>
              <a:chOff x="0" y="838200"/>
              <a:chExt cx="4572000" cy="3186545"/>
            </a:xfrm>
          </p:grpSpPr>
          <p:pic>
            <p:nvPicPr>
              <p:cNvPr id="10" name="Picture 2"/>
              <p:cNvPicPr>
                <a:picLocks noChangeAspect="1" noChangeArrowheads="1"/>
              </p:cNvPicPr>
              <p:nvPr/>
            </p:nvPicPr>
            <p:blipFill>
              <a:blip r:embed="rId2" cstate="print"/>
              <a:srcRect l="35000" t="35156" r="3125" b="10938"/>
              <a:stretch>
                <a:fillRect/>
              </a:stretch>
            </p:blipFill>
            <p:spPr bwMode="auto">
              <a:xfrm>
                <a:off x="0" y="838200"/>
                <a:ext cx="4572000" cy="3186545"/>
              </a:xfrm>
              <a:prstGeom prst="rect">
                <a:avLst/>
              </a:prstGeom>
              <a:noFill/>
              <a:ln w="9525">
                <a:noFill/>
                <a:miter lim="800000"/>
                <a:headEnd/>
                <a:tailEnd/>
              </a:ln>
            </p:spPr>
          </p:pic>
          <p:grpSp>
            <p:nvGrpSpPr>
              <p:cNvPr id="6" name="Group 25"/>
              <p:cNvGrpSpPr/>
              <p:nvPr/>
            </p:nvGrpSpPr>
            <p:grpSpPr>
              <a:xfrm>
                <a:off x="0" y="1143000"/>
                <a:ext cx="4499268" cy="1524000"/>
                <a:chOff x="0" y="1143000"/>
                <a:chExt cx="4499268" cy="1524000"/>
              </a:xfrm>
            </p:grpSpPr>
            <p:grpSp>
              <p:nvGrpSpPr>
                <p:cNvPr id="7" name="Group 19"/>
                <p:cNvGrpSpPr/>
                <p:nvPr/>
              </p:nvGrpSpPr>
              <p:grpSpPr>
                <a:xfrm>
                  <a:off x="1295400" y="1143000"/>
                  <a:ext cx="3203868" cy="1524000"/>
                  <a:chOff x="-3276600" y="1143000"/>
                  <a:chExt cx="3203868" cy="1524000"/>
                </a:xfrm>
              </p:grpSpPr>
              <p:sp>
                <p:nvSpPr>
                  <p:cNvPr id="14" name="TextBox 13"/>
                  <p:cNvSpPr txBox="1"/>
                  <p:nvPr/>
                </p:nvSpPr>
                <p:spPr>
                  <a:xfrm>
                    <a:off x="-3276600" y="1143000"/>
                    <a:ext cx="1531188" cy="369332"/>
                  </a:xfrm>
                  <a:prstGeom prst="rect">
                    <a:avLst/>
                  </a:prstGeom>
                  <a:noFill/>
                </p:spPr>
                <p:txBody>
                  <a:bodyPr wrap="none" rtlCol="0">
                    <a:spAutoFit/>
                  </a:bodyPr>
                  <a:lstStyle/>
                  <a:p>
                    <a:r>
                      <a:rPr lang="en-US" b="1" dirty="0" smtClean="0">
                        <a:solidFill>
                          <a:schemeClr val="bg1"/>
                        </a:solidFill>
                      </a:rPr>
                      <a:t>1: 0.7-2.5 MV</a:t>
                    </a:r>
                    <a:endParaRPr lang="en-US" b="1" dirty="0">
                      <a:solidFill>
                        <a:schemeClr val="bg1"/>
                      </a:solidFill>
                    </a:endParaRPr>
                  </a:p>
                </p:txBody>
              </p:sp>
              <p:sp>
                <p:nvSpPr>
                  <p:cNvPr id="15" name="TextBox 14"/>
                  <p:cNvSpPr txBox="1"/>
                  <p:nvPr/>
                </p:nvSpPr>
                <p:spPr>
                  <a:xfrm>
                    <a:off x="-2268743" y="2020669"/>
                    <a:ext cx="973343" cy="646331"/>
                  </a:xfrm>
                  <a:prstGeom prst="rect">
                    <a:avLst/>
                  </a:prstGeom>
                  <a:noFill/>
                </p:spPr>
                <p:txBody>
                  <a:bodyPr wrap="none" rtlCol="0">
                    <a:spAutoFit/>
                  </a:bodyPr>
                  <a:lstStyle/>
                  <a:p>
                    <a:r>
                      <a:rPr lang="en-US" b="1" dirty="0" smtClean="0">
                        <a:solidFill>
                          <a:srgbClr val="FFFF00"/>
                        </a:solidFill>
                      </a:rPr>
                      <a:t>5: 6.1-</a:t>
                    </a:r>
                  </a:p>
                  <a:p>
                    <a:r>
                      <a:rPr lang="en-US" b="1" dirty="0" smtClean="0">
                        <a:solidFill>
                          <a:srgbClr val="FFFF00"/>
                        </a:solidFill>
                      </a:rPr>
                      <a:t>    9 MV</a:t>
                    </a:r>
                    <a:endParaRPr lang="en-US" b="1" dirty="0">
                      <a:solidFill>
                        <a:srgbClr val="FFFF00"/>
                      </a:solidFill>
                    </a:endParaRPr>
                  </a:p>
                </p:txBody>
              </p:sp>
              <p:sp>
                <p:nvSpPr>
                  <p:cNvPr id="16" name="TextBox 15"/>
                  <p:cNvSpPr txBox="1"/>
                  <p:nvPr/>
                </p:nvSpPr>
                <p:spPr>
                  <a:xfrm>
                    <a:off x="-1219200" y="1676400"/>
                    <a:ext cx="1146468" cy="646331"/>
                  </a:xfrm>
                  <a:prstGeom prst="rect">
                    <a:avLst/>
                  </a:prstGeom>
                  <a:noFill/>
                </p:spPr>
                <p:txBody>
                  <a:bodyPr wrap="none" rtlCol="0">
                    <a:spAutoFit/>
                  </a:bodyPr>
                  <a:lstStyle/>
                  <a:p>
                    <a:r>
                      <a:rPr lang="en-US" b="1" dirty="0" smtClean="0">
                        <a:solidFill>
                          <a:srgbClr val="FFFF00"/>
                        </a:solidFill>
                      </a:rPr>
                      <a:t>3: 1.3-</a:t>
                    </a:r>
                  </a:p>
                  <a:p>
                    <a:r>
                      <a:rPr lang="en-US" b="1" dirty="0" smtClean="0">
                        <a:solidFill>
                          <a:srgbClr val="FFFF00"/>
                        </a:solidFill>
                      </a:rPr>
                      <a:t>    3.8 MV</a:t>
                    </a:r>
                  </a:p>
                </p:txBody>
              </p:sp>
            </p:grpSp>
            <p:sp>
              <p:nvSpPr>
                <p:cNvPr id="13" name="TextBox 12"/>
                <p:cNvSpPr txBox="1"/>
                <p:nvPr/>
              </p:nvSpPr>
              <p:spPr>
                <a:xfrm>
                  <a:off x="0" y="1524000"/>
                  <a:ext cx="1358064" cy="369332"/>
                </a:xfrm>
                <a:prstGeom prst="rect">
                  <a:avLst/>
                </a:prstGeom>
                <a:noFill/>
              </p:spPr>
              <p:txBody>
                <a:bodyPr wrap="none" rtlCol="0">
                  <a:spAutoFit/>
                </a:bodyPr>
                <a:lstStyle/>
                <a:p>
                  <a:r>
                    <a:rPr lang="en-US" b="1" dirty="0" smtClean="0">
                      <a:solidFill>
                        <a:schemeClr val="bg1"/>
                      </a:solidFill>
                    </a:rPr>
                    <a:t>6: 7.6-9 MV</a:t>
                  </a:r>
                  <a:endParaRPr lang="en-US" b="1" dirty="0">
                    <a:solidFill>
                      <a:schemeClr val="bg1"/>
                    </a:solidFill>
                  </a:endParaRPr>
                </a:p>
              </p:txBody>
            </p:sp>
          </p:grpSp>
        </p:grpSp>
        <p:sp>
          <p:nvSpPr>
            <p:cNvPr id="8" name="TextBox 7"/>
            <p:cNvSpPr txBox="1"/>
            <p:nvPr/>
          </p:nvSpPr>
          <p:spPr>
            <a:xfrm>
              <a:off x="3137736" y="1078468"/>
              <a:ext cx="1358064" cy="369332"/>
            </a:xfrm>
            <a:prstGeom prst="rect">
              <a:avLst/>
            </a:prstGeom>
            <a:noFill/>
          </p:spPr>
          <p:txBody>
            <a:bodyPr wrap="none" rtlCol="0">
              <a:spAutoFit/>
            </a:bodyPr>
            <a:lstStyle/>
            <a:p>
              <a:r>
                <a:rPr lang="en-US" b="1" dirty="0" smtClean="0">
                  <a:solidFill>
                    <a:schemeClr val="bg1"/>
                  </a:solidFill>
                </a:rPr>
                <a:t>2: 1-2.6 MV</a:t>
              </a:r>
              <a:endParaRPr lang="en-US" b="1" dirty="0">
                <a:solidFill>
                  <a:schemeClr val="bg1"/>
                </a:solidFill>
              </a:endParaRPr>
            </a:p>
          </p:txBody>
        </p:sp>
        <p:sp>
          <p:nvSpPr>
            <p:cNvPr id="9" name="TextBox 8"/>
            <p:cNvSpPr txBox="1"/>
            <p:nvPr/>
          </p:nvSpPr>
          <p:spPr>
            <a:xfrm>
              <a:off x="1524000" y="2971800"/>
              <a:ext cx="1646605" cy="369332"/>
            </a:xfrm>
            <a:prstGeom prst="rect">
              <a:avLst/>
            </a:prstGeom>
            <a:noFill/>
          </p:spPr>
          <p:txBody>
            <a:bodyPr wrap="none" rtlCol="0">
              <a:spAutoFit/>
            </a:bodyPr>
            <a:lstStyle/>
            <a:p>
              <a:r>
                <a:rPr lang="en-US" b="1" dirty="0" smtClean="0">
                  <a:solidFill>
                    <a:srgbClr val="FFFF00"/>
                  </a:solidFill>
                </a:rPr>
                <a:t>4: 0.65-4.5 MV</a:t>
              </a:r>
              <a:endParaRPr lang="en-US" b="1" dirty="0">
                <a:solidFill>
                  <a:srgbClr val="FFFF00"/>
                </a:solidFill>
              </a:endParaRPr>
            </a:p>
          </p:txBody>
        </p:sp>
      </p:grpSp>
      <p:grpSp>
        <p:nvGrpSpPr>
          <p:cNvPr id="11" name="Group 23"/>
          <p:cNvGrpSpPr/>
          <p:nvPr/>
        </p:nvGrpSpPr>
        <p:grpSpPr>
          <a:xfrm>
            <a:off x="4572000" y="3886200"/>
            <a:ext cx="4572000" cy="2895600"/>
            <a:chOff x="4572000" y="990600"/>
            <a:chExt cx="4572000" cy="2895600"/>
          </a:xfrm>
        </p:grpSpPr>
        <p:pic>
          <p:nvPicPr>
            <p:cNvPr id="1028" name="Picture 4"/>
            <p:cNvPicPr>
              <a:picLocks noChangeAspect="1" noChangeArrowheads="1"/>
            </p:cNvPicPr>
            <p:nvPr/>
          </p:nvPicPr>
          <p:blipFill>
            <a:blip r:embed="rId3" cstate="print"/>
            <a:srcRect l="5625" t="25781" r="23125" b="17969"/>
            <a:stretch>
              <a:fillRect/>
            </a:stretch>
          </p:blipFill>
          <p:spPr bwMode="auto">
            <a:xfrm>
              <a:off x="4572000" y="998621"/>
              <a:ext cx="4572000" cy="2887579"/>
            </a:xfrm>
            <a:prstGeom prst="rect">
              <a:avLst/>
            </a:prstGeom>
            <a:noFill/>
            <a:ln w="9525">
              <a:noFill/>
              <a:miter lim="800000"/>
              <a:headEnd/>
              <a:tailEnd/>
            </a:ln>
          </p:spPr>
        </p:pic>
        <p:sp>
          <p:nvSpPr>
            <p:cNvPr id="20" name="TextBox 19"/>
            <p:cNvSpPr txBox="1"/>
            <p:nvPr/>
          </p:nvSpPr>
          <p:spPr>
            <a:xfrm>
              <a:off x="5210028" y="990600"/>
              <a:ext cx="3324372" cy="369332"/>
            </a:xfrm>
            <a:prstGeom prst="rect">
              <a:avLst/>
            </a:prstGeom>
            <a:noFill/>
          </p:spPr>
          <p:txBody>
            <a:bodyPr wrap="none" rtlCol="0">
              <a:spAutoFit/>
            </a:bodyPr>
            <a:lstStyle/>
            <a:p>
              <a:r>
                <a:rPr lang="en-US" dirty="0" smtClean="0"/>
                <a:t>Surviving MP after 20 RF periods</a:t>
              </a:r>
              <a:endParaRPr lang="en-US" dirty="0"/>
            </a:p>
          </p:txBody>
        </p:sp>
        <p:pic>
          <p:nvPicPr>
            <p:cNvPr id="5" name="Picture 3"/>
            <p:cNvPicPr>
              <a:picLocks noChangeAspect="1" noChangeArrowheads="1"/>
            </p:cNvPicPr>
            <p:nvPr/>
          </p:nvPicPr>
          <p:blipFill>
            <a:blip r:embed="rId4" cstate="print"/>
            <a:srcRect l="5625" t="17969" r="39375" b="17969"/>
            <a:stretch>
              <a:fillRect/>
            </a:stretch>
          </p:blipFill>
          <p:spPr bwMode="auto">
            <a:xfrm>
              <a:off x="7162800" y="1524000"/>
              <a:ext cx="1828800" cy="1704109"/>
            </a:xfrm>
            <a:prstGeom prst="rect">
              <a:avLst/>
            </a:prstGeom>
            <a:noFill/>
            <a:ln w="9525">
              <a:noFill/>
              <a:miter lim="800000"/>
              <a:headEnd/>
              <a:tailEnd/>
            </a:ln>
          </p:spPr>
        </p:pic>
      </p:grpSp>
      <p:sp>
        <p:nvSpPr>
          <p:cNvPr id="25" name="TextBox 24"/>
          <p:cNvSpPr txBox="1"/>
          <p:nvPr/>
        </p:nvSpPr>
        <p:spPr>
          <a:xfrm>
            <a:off x="304800" y="914400"/>
            <a:ext cx="8686800" cy="2585323"/>
          </a:xfrm>
          <a:prstGeom prst="rect">
            <a:avLst/>
          </a:prstGeom>
          <a:noFill/>
        </p:spPr>
        <p:txBody>
          <a:bodyPr wrap="square" rtlCol="0">
            <a:spAutoFit/>
          </a:bodyPr>
          <a:lstStyle/>
          <a:p>
            <a:pPr marL="342900" indent="-342900">
              <a:buFont typeface="Arial" pitchFamily="34" charset="0"/>
              <a:buChar char="•"/>
            </a:pPr>
            <a:r>
              <a:rPr lang="en-US" dirty="0" smtClean="0"/>
              <a:t>Above 6 MV is soft barrier</a:t>
            </a:r>
          </a:p>
          <a:p>
            <a:pPr marL="342900" indent="-342900">
              <a:buFont typeface="Arial" pitchFamily="34" charset="0"/>
              <a:buChar char="•"/>
            </a:pPr>
            <a:r>
              <a:rPr lang="en-US" dirty="0" smtClean="0"/>
              <a:t>0.65 – 4.5 MV is wide barrier of walking MP. Experiment on prototype is needed to indentify whether it is hard to process. Besides, some levels are especially dangerous:</a:t>
            </a:r>
          </a:p>
          <a:p>
            <a:pPr marL="800100" lvl="1" indent="-342900">
              <a:buFont typeface="+mj-lt"/>
              <a:buAutoNum type="arabicPeriod"/>
            </a:pPr>
            <a:r>
              <a:rPr lang="en-US" dirty="0" smtClean="0"/>
              <a:t>0.8 MV in zone 1, particles survive for &gt; 150 RF periods with ~200 eV (6</a:t>
            </a:r>
            <a:r>
              <a:rPr lang="en-US" baseline="30000" dirty="0" smtClean="0"/>
              <a:t>th</a:t>
            </a:r>
            <a:r>
              <a:rPr lang="en-US" dirty="0" smtClean="0"/>
              <a:t> order)</a:t>
            </a:r>
          </a:p>
          <a:p>
            <a:pPr marL="800100" lvl="1" indent="-342900">
              <a:buFont typeface="+mj-lt"/>
              <a:buAutoNum type="arabicPeriod"/>
            </a:pPr>
            <a:r>
              <a:rPr lang="en-US" dirty="0" smtClean="0"/>
              <a:t>1-1.2 MV in zone 2, particles survive for &gt; 150 RF periods with 50~250 eV (3</a:t>
            </a:r>
            <a:r>
              <a:rPr lang="en-US" baseline="30000" dirty="0" smtClean="0"/>
              <a:t>rd</a:t>
            </a:r>
            <a:r>
              <a:rPr lang="en-US" dirty="0" smtClean="0"/>
              <a:t> order)</a:t>
            </a:r>
          </a:p>
          <a:p>
            <a:pPr marL="800100" lvl="1" indent="-342900">
              <a:buFont typeface="+mj-lt"/>
              <a:buAutoNum type="arabicPeriod"/>
            </a:pPr>
            <a:r>
              <a:rPr lang="en-US" dirty="0" smtClean="0"/>
              <a:t>0.65-1.3 MV in zone4, stable one point MP (trapped) with 50~120 eV (3</a:t>
            </a:r>
            <a:r>
              <a:rPr lang="en-US" baseline="30000" dirty="0" smtClean="0"/>
              <a:t>rd</a:t>
            </a:r>
            <a:r>
              <a:rPr lang="en-US" dirty="0" smtClean="0"/>
              <a:t> order)</a:t>
            </a:r>
          </a:p>
          <a:p>
            <a:pPr marL="800100" lvl="1" indent="-342900">
              <a:buFont typeface="Arial" pitchFamily="34" charset="0"/>
              <a:buChar char="•"/>
            </a:pPr>
            <a:r>
              <a:rPr lang="en-US" dirty="0" smtClean="0"/>
              <a:t>So, 0.6-1.3 MV might be strong MP barrier</a:t>
            </a:r>
          </a:p>
          <a:p>
            <a:pPr marL="342900" indent="-342900">
              <a:buFont typeface="Arial" pitchFamily="34" charset="0"/>
              <a:buChar char="•"/>
            </a:pPr>
            <a:r>
              <a:rPr lang="en-US" dirty="0" smtClean="0"/>
              <a:t>Plasma cleaning may be used to process away the MP</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762000"/>
          </a:xfrm>
        </p:spPr>
        <p:txBody>
          <a:bodyPr/>
          <a:lstStyle/>
          <a:p>
            <a:r>
              <a:rPr lang="en-US" sz="2600" dirty="0" smtClean="0">
                <a:solidFill>
                  <a:schemeClr val="tx1"/>
                </a:solidFill>
              </a:rPr>
              <a:t>Field flatness is not the reason for wide walking MP barrier</a:t>
            </a:r>
            <a:endParaRPr lang="en-US" sz="2600" dirty="0">
              <a:solidFill>
                <a:schemeClr val="tx1"/>
              </a:solidFill>
            </a:endParaRPr>
          </a:p>
        </p:txBody>
      </p:sp>
      <p:grpSp>
        <p:nvGrpSpPr>
          <p:cNvPr id="53" name="Group 52"/>
          <p:cNvGrpSpPr/>
          <p:nvPr/>
        </p:nvGrpSpPr>
        <p:grpSpPr>
          <a:xfrm>
            <a:off x="0" y="1676400"/>
            <a:ext cx="4114800" cy="5181600"/>
            <a:chOff x="0" y="1676400"/>
            <a:chExt cx="4114800" cy="5181600"/>
          </a:xfrm>
        </p:grpSpPr>
        <p:grpSp>
          <p:nvGrpSpPr>
            <p:cNvPr id="29" name="Group 28"/>
            <p:cNvGrpSpPr/>
            <p:nvPr/>
          </p:nvGrpSpPr>
          <p:grpSpPr>
            <a:xfrm>
              <a:off x="0" y="4389929"/>
              <a:ext cx="4114800" cy="2468071"/>
              <a:chOff x="4572000" y="4389929"/>
              <a:chExt cx="4572000" cy="2468071"/>
            </a:xfrm>
          </p:grpSpPr>
          <p:pic>
            <p:nvPicPr>
              <p:cNvPr id="1026" name="Picture 2"/>
              <p:cNvPicPr>
                <a:picLocks noChangeAspect="1" noChangeArrowheads="1"/>
              </p:cNvPicPr>
              <p:nvPr/>
            </p:nvPicPr>
            <p:blipFill>
              <a:blip r:embed="rId3" cstate="print"/>
              <a:srcRect l="5625" t="33594" r="23750" b="18750"/>
              <a:stretch>
                <a:fillRect/>
              </a:stretch>
            </p:blipFill>
            <p:spPr bwMode="auto">
              <a:xfrm>
                <a:off x="4572000" y="4389929"/>
                <a:ext cx="4572000" cy="2468071"/>
              </a:xfrm>
              <a:prstGeom prst="rect">
                <a:avLst/>
              </a:prstGeom>
              <a:noFill/>
              <a:ln w="9525">
                <a:noFill/>
                <a:miter lim="800000"/>
                <a:headEnd/>
                <a:tailEnd/>
              </a:ln>
            </p:spPr>
          </p:pic>
          <p:pic>
            <p:nvPicPr>
              <p:cNvPr id="28" name="Picture 3"/>
              <p:cNvPicPr>
                <a:picLocks noChangeAspect="1" noChangeArrowheads="1"/>
              </p:cNvPicPr>
              <p:nvPr/>
            </p:nvPicPr>
            <p:blipFill>
              <a:blip r:embed="rId4" cstate="print"/>
              <a:srcRect/>
              <a:stretch>
                <a:fillRect/>
              </a:stretch>
            </p:blipFill>
            <p:spPr bwMode="auto">
              <a:xfrm>
                <a:off x="8229600" y="4648200"/>
                <a:ext cx="609600" cy="685800"/>
              </a:xfrm>
              <a:prstGeom prst="rect">
                <a:avLst/>
              </a:prstGeom>
              <a:noFill/>
              <a:ln w="9525">
                <a:noFill/>
                <a:miter lim="800000"/>
                <a:headEnd/>
                <a:tailEnd/>
              </a:ln>
            </p:spPr>
          </p:pic>
        </p:grpSp>
        <p:pic>
          <p:nvPicPr>
            <p:cNvPr id="9" name="Picture 3"/>
            <p:cNvPicPr>
              <a:picLocks noChangeAspect="1" noChangeArrowheads="1"/>
            </p:cNvPicPr>
            <p:nvPr/>
          </p:nvPicPr>
          <p:blipFill>
            <a:blip r:embed="rId5" cstate="print"/>
            <a:srcRect l="31250" t="33594" r="625" b="12500"/>
            <a:stretch>
              <a:fillRect/>
            </a:stretch>
          </p:blipFill>
          <p:spPr bwMode="auto">
            <a:xfrm>
              <a:off x="0" y="1676400"/>
              <a:ext cx="4114800" cy="2604782"/>
            </a:xfrm>
            <a:prstGeom prst="rect">
              <a:avLst/>
            </a:prstGeom>
            <a:noFill/>
            <a:ln w="9525">
              <a:noFill/>
              <a:miter lim="800000"/>
              <a:headEnd/>
              <a:tailEnd/>
            </a:ln>
          </p:spPr>
        </p:pic>
        <p:grpSp>
          <p:nvGrpSpPr>
            <p:cNvPr id="41" name="Group 40"/>
            <p:cNvGrpSpPr/>
            <p:nvPr/>
          </p:nvGrpSpPr>
          <p:grpSpPr>
            <a:xfrm>
              <a:off x="685800" y="1752600"/>
              <a:ext cx="3352800" cy="1938754"/>
              <a:chOff x="-3657600" y="1447800"/>
              <a:chExt cx="3352800" cy="1938754"/>
            </a:xfrm>
          </p:grpSpPr>
          <p:grpSp>
            <p:nvGrpSpPr>
              <p:cNvPr id="47" name="Group 19"/>
              <p:cNvGrpSpPr/>
              <p:nvPr/>
            </p:nvGrpSpPr>
            <p:grpSpPr>
              <a:xfrm>
                <a:off x="-3657600" y="1905000"/>
                <a:ext cx="3352800" cy="1481554"/>
                <a:chOff x="-8229600" y="1905000"/>
                <a:chExt cx="3352800" cy="1481554"/>
              </a:xfrm>
            </p:grpSpPr>
            <p:sp>
              <p:nvSpPr>
                <p:cNvPr id="49" name="TextBox 48"/>
                <p:cNvSpPr txBox="1"/>
                <p:nvPr/>
              </p:nvSpPr>
              <p:spPr>
                <a:xfrm>
                  <a:off x="-8229600" y="3048000"/>
                  <a:ext cx="1382110" cy="338554"/>
                </a:xfrm>
                <a:prstGeom prst="rect">
                  <a:avLst/>
                </a:prstGeom>
                <a:noFill/>
              </p:spPr>
              <p:txBody>
                <a:bodyPr wrap="none" rtlCol="0">
                  <a:spAutoFit/>
                </a:bodyPr>
                <a:lstStyle/>
                <a:p>
                  <a:r>
                    <a:rPr lang="en-US" sz="1600" b="1" dirty="0" smtClean="0">
                      <a:solidFill>
                        <a:schemeClr val="bg1"/>
                      </a:solidFill>
                    </a:rPr>
                    <a:t>1: 0.7-2.2 MV</a:t>
                  </a:r>
                  <a:endParaRPr lang="en-US" sz="1600" b="1" dirty="0">
                    <a:solidFill>
                      <a:schemeClr val="bg1"/>
                    </a:solidFill>
                  </a:endParaRPr>
                </a:p>
              </p:txBody>
            </p:sp>
            <p:sp>
              <p:nvSpPr>
                <p:cNvPr id="50" name="TextBox 49"/>
                <p:cNvSpPr txBox="1"/>
                <p:nvPr/>
              </p:nvSpPr>
              <p:spPr>
                <a:xfrm>
                  <a:off x="-7239000" y="1905000"/>
                  <a:ext cx="1382110" cy="338554"/>
                </a:xfrm>
                <a:prstGeom prst="rect">
                  <a:avLst/>
                </a:prstGeom>
                <a:noFill/>
              </p:spPr>
              <p:txBody>
                <a:bodyPr wrap="none" rtlCol="0">
                  <a:spAutoFit/>
                </a:bodyPr>
                <a:lstStyle/>
                <a:p>
                  <a:r>
                    <a:rPr lang="en-US" sz="1600" b="1" dirty="0" smtClean="0">
                      <a:solidFill>
                        <a:schemeClr val="bg1"/>
                      </a:solidFill>
                    </a:rPr>
                    <a:t>5: 3.8-6.5 MV</a:t>
                  </a:r>
                  <a:endParaRPr lang="en-US" sz="1600" b="1" dirty="0">
                    <a:solidFill>
                      <a:schemeClr val="bg1"/>
                    </a:solidFill>
                  </a:endParaRPr>
                </a:p>
              </p:txBody>
            </p:sp>
            <p:sp>
              <p:nvSpPr>
                <p:cNvPr id="51" name="TextBox 50"/>
                <p:cNvSpPr txBox="1"/>
                <p:nvPr/>
              </p:nvSpPr>
              <p:spPr>
                <a:xfrm>
                  <a:off x="-6096000" y="2209800"/>
                  <a:ext cx="1219200" cy="338554"/>
                </a:xfrm>
                <a:prstGeom prst="rect">
                  <a:avLst/>
                </a:prstGeom>
                <a:noFill/>
              </p:spPr>
              <p:txBody>
                <a:bodyPr wrap="square" rtlCol="0">
                  <a:spAutoFit/>
                </a:bodyPr>
                <a:lstStyle/>
                <a:p>
                  <a:r>
                    <a:rPr lang="en-US" sz="1600" b="1" dirty="0" smtClean="0">
                      <a:solidFill>
                        <a:schemeClr val="bg1"/>
                      </a:solidFill>
                    </a:rPr>
                    <a:t>3: 1-3.4 MV</a:t>
                  </a:r>
                </a:p>
              </p:txBody>
            </p:sp>
          </p:grpSp>
          <p:sp>
            <p:nvSpPr>
              <p:cNvPr id="43" name="TextBox 42"/>
              <p:cNvSpPr txBox="1"/>
              <p:nvPr/>
            </p:nvSpPr>
            <p:spPr>
              <a:xfrm>
                <a:off x="-1752600" y="2819400"/>
                <a:ext cx="1382110" cy="338554"/>
              </a:xfrm>
              <a:prstGeom prst="rect">
                <a:avLst/>
              </a:prstGeom>
              <a:noFill/>
            </p:spPr>
            <p:txBody>
              <a:bodyPr wrap="none" rtlCol="0">
                <a:spAutoFit/>
              </a:bodyPr>
              <a:lstStyle/>
              <a:p>
                <a:r>
                  <a:rPr lang="en-US" sz="1600" b="1" dirty="0" smtClean="0">
                    <a:solidFill>
                      <a:schemeClr val="bg1"/>
                    </a:solidFill>
                  </a:rPr>
                  <a:t>2: 0.7-1.8 MV</a:t>
                </a:r>
                <a:endParaRPr lang="en-US" sz="1600" b="1" dirty="0">
                  <a:solidFill>
                    <a:schemeClr val="bg1"/>
                  </a:solidFill>
                </a:endParaRPr>
              </a:p>
            </p:txBody>
          </p:sp>
          <p:sp>
            <p:nvSpPr>
              <p:cNvPr id="44" name="TextBox 43"/>
              <p:cNvSpPr txBox="1"/>
              <p:nvPr/>
            </p:nvSpPr>
            <p:spPr>
              <a:xfrm>
                <a:off x="-3429000" y="1447800"/>
                <a:ext cx="1382110" cy="338554"/>
              </a:xfrm>
              <a:prstGeom prst="rect">
                <a:avLst/>
              </a:prstGeom>
              <a:noFill/>
            </p:spPr>
            <p:txBody>
              <a:bodyPr wrap="none" rtlCol="0">
                <a:spAutoFit/>
              </a:bodyPr>
              <a:lstStyle/>
              <a:p>
                <a:r>
                  <a:rPr lang="en-US" sz="1600" b="1" dirty="0" smtClean="0">
                    <a:solidFill>
                      <a:schemeClr val="bg1"/>
                    </a:solidFill>
                  </a:rPr>
                  <a:t>4: 1.4-5.3 MV</a:t>
                </a:r>
                <a:endParaRPr lang="en-US" sz="1600" b="1" dirty="0">
                  <a:solidFill>
                    <a:schemeClr val="bg1"/>
                  </a:solidFill>
                </a:endParaRPr>
              </a:p>
            </p:txBody>
          </p:sp>
        </p:grpSp>
      </p:grpSp>
      <p:grpSp>
        <p:nvGrpSpPr>
          <p:cNvPr id="54" name="Group 53"/>
          <p:cNvGrpSpPr/>
          <p:nvPr/>
        </p:nvGrpSpPr>
        <p:grpSpPr>
          <a:xfrm>
            <a:off x="5029200" y="1676400"/>
            <a:ext cx="4114800" cy="5029200"/>
            <a:chOff x="5029200" y="1676400"/>
            <a:chExt cx="4114800" cy="5029200"/>
          </a:xfrm>
        </p:grpSpPr>
        <p:pic>
          <p:nvPicPr>
            <p:cNvPr id="1030" name="Picture 6"/>
            <p:cNvPicPr>
              <a:picLocks noChangeAspect="1" noChangeArrowheads="1"/>
            </p:cNvPicPr>
            <p:nvPr/>
          </p:nvPicPr>
          <p:blipFill>
            <a:blip r:embed="rId6" cstate="print"/>
            <a:srcRect l="5625" t="26563" r="23125" b="25781"/>
            <a:stretch>
              <a:fillRect/>
            </a:stretch>
          </p:blipFill>
          <p:spPr bwMode="auto">
            <a:xfrm>
              <a:off x="5029200" y="4503821"/>
              <a:ext cx="4114800" cy="2201779"/>
            </a:xfrm>
            <a:prstGeom prst="rect">
              <a:avLst/>
            </a:prstGeom>
            <a:noFill/>
            <a:ln w="9525">
              <a:noFill/>
              <a:miter lim="800000"/>
              <a:headEnd/>
              <a:tailEnd/>
            </a:ln>
          </p:spPr>
        </p:pic>
        <p:grpSp>
          <p:nvGrpSpPr>
            <p:cNvPr id="52" name="Group 51"/>
            <p:cNvGrpSpPr/>
            <p:nvPr/>
          </p:nvGrpSpPr>
          <p:grpSpPr>
            <a:xfrm>
              <a:off x="5029200" y="1676400"/>
              <a:ext cx="4114800" cy="3733800"/>
              <a:chOff x="5029200" y="1676400"/>
              <a:chExt cx="4114800" cy="3733800"/>
            </a:xfrm>
          </p:grpSpPr>
          <p:grpSp>
            <p:nvGrpSpPr>
              <p:cNvPr id="31" name="Group 30"/>
              <p:cNvGrpSpPr/>
              <p:nvPr/>
            </p:nvGrpSpPr>
            <p:grpSpPr>
              <a:xfrm>
                <a:off x="5433060" y="2069068"/>
                <a:ext cx="3192780" cy="3341132"/>
                <a:chOff x="480060" y="2069068"/>
                <a:chExt cx="3192780" cy="3341132"/>
              </a:xfrm>
            </p:grpSpPr>
            <p:grpSp>
              <p:nvGrpSpPr>
                <p:cNvPr id="5" name="Group 25"/>
                <p:cNvGrpSpPr/>
                <p:nvPr/>
              </p:nvGrpSpPr>
              <p:grpSpPr>
                <a:xfrm>
                  <a:off x="480060" y="2069068"/>
                  <a:ext cx="2121734" cy="2186464"/>
                  <a:chOff x="533400" y="1611868"/>
                  <a:chExt cx="2357482" cy="2186464"/>
                </a:xfrm>
              </p:grpSpPr>
              <p:grpSp>
                <p:nvGrpSpPr>
                  <p:cNvPr id="6" name="Group 19"/>
                  <p:cNvGrpSpPr/>
                  <p:nvPr/>
                </p:nvGrpSpPr>
                <p:grpSpPr>
                  <a:xfrm>
                    <a:off x="623880" y="1611868"/>
                    <a:ext cx="2267002" cy="2186464"/>
                    <a:chOff x="-3948120" y="1611868"/>
                    <a:chExt cx="2267002" cy="2186464"/>
                  </a:xfrm>
                </p:grpSpPr>
                <p:sp>
                  <p:nvSpPr>
                    <p:cNvPr id="22" name="TextBox 21"/>
                    <p:cNvSpPr txBox="1"/>
                    <p:nvPr/>
                  </p:nvSpPr>
                  <p:spPr>
                    <a:xfrm>
                      <a:off x="-3948120" y="1611868"/>
                      <a:ext cx="300082" cy="369332"/>
                    </a:xfrm>
                    <a:prstGeom prst="rect">
                      <a:avLst/>
                    </a:prstGeom>
                    <a:noFill/>
                  </p:spPr>
                  <p:txBody>
                    <a:bodyPr wrap="none" rtlCol="0">
                      <a:spAutoFit/>
                    </a:bodyPr>
                    <a:lstStyle/>
                    <a:p>
                      <a:r>
                        <a:rPr lang="en-US" b="1" dirty="0" smtClean="0">
                          <a:solidFill>
                            <a:srgbClr val="FFFF00"/>
                          </a:solidFill>
                        </a:rPr>
                        <a:t>1</a:t>
                      </a:r>
                      <a:endParaRPr lang="en-US" b="1" dirty="0">
                        <a:solidFill>
                          <a:srgbClr val="FFFF00"/>
                        </a:solidFill>
                      </a:endParaRPr>
                    </a:p>
                  </p:txBody>
                </p:sp>
                <p:sp>
                  <p:nvSpPr>
                    <p:cNvPr id="23" name="TextBox 22"/>
                    <p:cNvSpPr txBox="1"/>
                    <p:nvPr/>
                  </p:nvSpPr>
                  <p:spPr>
                    <a:xfrm>
                      <a:off x="-2590800" y="3429000"/>
                      <a:ext cx="300082" cy="369332"/>
                    </a:xfrm>
                    <a:prstGeom prst="rect">
                      <a:avLst/>
                    </a:prstGeom>
                    <a:noFill/>
                  </p:spPr>
                  <p:txBody>
                    <a:bodyPr wrap="none" rtlCol="0">
                      <a:spAutoFit/>
                    </a:bodyPr>
                    <a:lstStyle/>
                    <a:p>
                      <a:r>
                        <a:rPr lang="en-US" b="1" dirty="0" smtClean="0">
                          <a:solidFill>
                            <a:srgbClr val="FFFF00"/>
                          </a:solidFill>
                        </a:rPr>
                        <a:t>2</a:t>
                      </a:r>
                      <a:endParaRPr lang="en-US" b="1" dirty="0">
                        <a:solidFill>
                          <a:srgbClr val="FFFF00"/>
                        </a:solidFill>
                      </a:endParaRPr>
                    </a:p>
                  </p:txBody>
                </p:sp>
                <p:sp>
                  <p:nvSpPr>
                    <p:cNvPr id="24" name="TextBox 23"/>
                    <p:cNvSpPr txBox="1"/>
                    <p:nvPr/>
                  </p:nvSpPr>
                  <p:spPr>
                    <a:xfrm>
                      <a:off x="-1981200" y="2133600"/>
                      <a:ext cx="300082" cy="369332"/>
                    </a:xfrm>
                    <a:prstGeom prst="rect">
                      <a:avLst/>
                    </a:prstGeom>
                    <a:noFill/>
                  </p:spPr>
                  <p:txBody>
                    <a:bodyPr wrap="none" rtlCol="0">
                      <a:spAutoFit/>
                    </a:bodyPr>
                    <a:lstStyle/>
                    <a:p>
                      <a:r>
                        <a:rPr lang="en-US" b="1" dirty="0" smtClean="0">
                          <a:solidFill>
                            <a:srgbClr val="FFFF00"/>
                          </a:solidFill>
                        </a:rPr>
                        <a:t>3</a:t>
                      </a:r>
                    </a:p>
                  </p:txBody>
                </p:sp>
              </p:grpSp>
              <p:sp>
                <p:nvSpPr>
                  <p:cNvPr id="25" name="TextBox 24"/>
                  <p:cNvSpPr txBox="1"/>
                  <p:nvPr/>
                </p:nvSpPr>
                <p:spPr>
                  <a:xfrm>
                    <a:off x="533400" y="2450068"/>
                    <a:ext cx="300082" cy="369332"/>
                  </a:xfrm>
                  <a:prstGeom prst="rect">
                    <a:avLst/>
                  </a:prstGeom>
                  <a:noFill/>
                </p:spPr>
                <p:txBody>
                  <a:bodyPr wrap="none" rtlCol="0">
                    <a:spAutoFit/>
                  </a:bodyPr>
                  <a:lstStyle/>
                  <a:p>
                    <a:r>
                      <a:rPr lang="en-US" b="1" dirty="0" smtClean="0">
                        <a:solidFill>
                          <a:srgbClr val="FFFF00"/>
                        </a:solidFill>
                      </a:rPr>
                      <a:t>4</a:t>
                    </a:r>
                    <a:endParaRPr lang="en-US" b="1" dirty="0">
                      <a:solidFill>
                        <a:srgbClr val="FFFF00"/>
                      </a:solidFill>
                    </a:endParaRPr>
                  </a:p>
                </p:txBody>
              </p:sp>
            </p:grpSp>
            <p:pic>
              <p:nvPicPr>
                <p:cNvPr id="26" name="Picture 3"/>
                <p:cNvPicPr>
                  <a:picLocks noChangeAspect="1" noChangeArrowheads="1"/>
                </p:cNvPicPr>
                <p:nvPr/>
              </p:nvPicPr>
              <p:blipFill>
                <a:blip r:embed="rId4" cstate="print"/>
                <a:srcRect/>
                <a:stretch>
                  <a:fillRect/>
                </a:stretch>
              </p:blipFill>
              <p:spPr bwMode="auto">
                <a:xfrm>
                  <a:off x="3124200" y="4724400"/>
                  <a:ext cx="548640" cy="685800"/>
                </a:xfrm>
                <a:prstGeom prst="rect">
                  <a:avLst/>
                </a:prstGeom>
                <a:noFill/>
                <a:ln w="9525">
                  <a:noFill/>
                  <a:miter lim="800000"/>
                  <a:headEnd/>
                  <a:tailEnd/>
                </a:ln>
              </p:spPr>
            </p:pic>
          </p:grpSp>
          <p:pic>
            <p:nvPicPr>
              <p:cNvPr id="10" name="Picture 5"/>
              <p:cNvPicPr>
                <a:picLocks noChangeAspect="1" noChangeArrowheads="1"/>
              </p:cNvPicPr>
              <p:nvPr/>
            </p:nvPicPr>
            <p:blipFill>
              <a:blip r:embed="rId7" cstate="print"/>
              <a:srcRect l="33750" t="37500" r="2500" b="11719"/>
              <a:stretch>
                <a:fillRect/>
              </a:stretch>
            </p:blipFill>
            <p:spPr bwMode="auto">
              <a:xfrm>
                <a:off x="5029200" y="1676400"/>
                <a:ext cx="4114800" cy="2622176"/>
              </a:xfrm>
              <a:prstGeom prst="rect">
                <a:avLst/>
              </a:prstGeom>
              <a:noFill/>
              <a:ln w="9525">
                <a:noFill/>
                <a:miter lim="800000"/>
                <a:headEnd/>
                <a:tailEnd/>
              </a:ln>
            </p:spPr>
          </p:pic>
        </p:grpSp>
      </p:grpSp>
      <p:sp>
        <p:nvSpPr>
          <p:cNvPr id="55" name="TextBox 54"/>
          <p:cNvSpPr txBox="1"/>
          <p:nvPr/>
        </p:nvSpPr>
        <p:spPr>
          <a:xfrm>
            <a:off x="1219200" y="1066800"/>
            <a:ext cx="1566454" cy="461665"/>
          </a:xfrm>
          <a:prstGeom prst="rect">
            <a:avLst/>
          </a:prstGeom>
          <a:noFill/>
        </p:spPr>
        <p:txBody>
          <a:bodyPr wrap="none" rtlCol="0">
            <a:spAutoFit/>
          </a:bodyPr>
          <a:lstStyle/>
          <a:p>
            <a:r>
              <a:rPr lang="en-US" sz="2400" dirty="0" smtClean="0"/>
              <a:t>Flat E field</a:t>
            </a:r>
            <a:endParaRPr lang="en-US" sz="2400" dirty="0"/>
          </a:p>
        </p:txBody>
      </p:sp>
      <p:sp>
        <p:nvSpPr>
          <p:cNvPr id="56" name="TextBox 55"/>
          <p:cNvSpPr txBox="1"/>
          <p:nvPr/>
        </p:nvSpPr>
        <p:spPr>
          <a:xfrm>
            <a:off x="5029200" y="838200"/>
            <a:ext cx="4094391" cy="830997"/>
          </a:xfrm>
          <a:prstGeom prst="rect">
            <a:avLst/>
          </a:prstGeom>
          <a:noFill/>
        </p:spPr>
        <p:txBody>
          <a:bodyPr wrap="none" rtlCol="0">
            <a:spAutoFit/>
          </a:bodyPr>
          <a:lstStyle/>
          <a:p>
            <a:r>
              <a:rPr lang="en-US" sz="2400" dirty="0" smtClean="0"/>
              <a:t>E field in end cell 36% stronger</a:t>
            </a:r>
          </a:p>
          <a:p>
            <a:r>
              <a:rPr lang="en-US" sz="2400" dirty="0" smtClean="0"/>
              <a:t> than in middle cell</a:t>
            </a:r>
            <a:endParaRPr lang="en-US" sz="2400" dirty="0"/>
          </a:p>
        </p:txBody>
      </p:sp>
      <p:sp>
        <p:nvSpPr>
          <p:cNvPr id="57" name="TextBox 56"/>
          <p:cNvSpPr txBox="1"/>
          <p:nvPr/>
        </p:nvSpPr>
        <p:spPr>
          <a:xfrm>
            <a:off x="5856890" y="3395246"/>
            <a:ext cx="1382110" cy="338554"/>
          </a:xfrm>
          <a:prstGeom prst="rect">
            <a:avLst/>
          </a:prstGeom>
          <a:noFill/>
        </p:spPr>
        <p:txBody>
          <a:bodyPr wrap="none" rtlCol="0">
            <a:spAutoFit/>
          </a:bodyPr>
          <a:lstStyle/>
          <a:p>
            <a:r>
              <a:rPr lang="en-US" sz="1600" b="1" dirty="0" smtClean="0">
                <a:solidFill>
                  <a:schemeClr val="bg1"/>
                </a:solidFill>
              </a:rPr>
              <a:t>1: 0.8-1.8 MV</a:t>
            </a:r>
            <a:endParaRPr lang="en-US" sz="1600" b="1" dirty="0">
              <a:solidFill>
                <a:schemeClr val="bg1"/>
              </a:solidFill>
            </a:endParaRPr>
          </a:p>
        </p:txBody>
      </p:sp>
      <p:sp>
        <p:nvSpPr>
          <p:cNvPr id="58" name="TextBox 57"/>
          <p:cNvSpPr txBox="1"/>
          <p:nvPr/>
        </p:nvSpPr>
        <p:spPr>
          <a:xfrm>
            <a:off x="6781800" y="2133600"/>
            <a:ext cx="1228221" cy="338554"/>
          </a:xfrm>
          <a:prstGeom prst="rect">
            <a:avLst/>
          </a:prstGeom>
          <a:noFill/>
        </p:spPr>
        <p:txBody>
          <a:bodyPr wrap="none" rtlCol="0">
            <a:spAutoFit/>
          </a:bodyPr>
          <a:lstStyle/>
          <a:p>
            <a:r>
              <a:rPr lang="en-US" sz="1600" b="1" dirty="0" smtClean="0">
                <a:solidFill>
                  <a:schemeClr val="bg1"/>
                </a:solidFill>
              </a:rPr>
              <a:t>5: 4.4-7 MV</a:t>
            </a:r>
            <a:endParaRPr lang="en-US" sz="1600" b="1" dirty="0">
              <a:solidFill>
                <a:schemeClr val="bg1"/>
              </a:solidFill>
            </a:endParaRPr>
          </a:p>
        </p:txBody>
      </p:sp>
      <p:sp>
        <p:nvSpPr>
          <p:cNvPr id="59" name="TextBox 58"/>
          <p:cNvSpPr txBox="1"/>
          <p:nvPr/>
        </p:nvSpPr>
        <p:spPr>
          <a:xfrm>
            <a:off x="7772400" y="2438400"/>
            <a:ext cx="1371600" cy="338554"/>
          </a:xfrm>
          <a:prstGeom prst="rect">
            <a:avLst/>
          </a:prstGeom>
          <a:noFill/>
        </p:spPr>
        <p:txBody>
          <a:bodyPr wrap="square" rtlCol="0">
            <a:spAutoFit/>
          </a:bodyPr>
          <a:lstStyle/>
          <a:p>
            <a:r>
              <a:rPr lang="en-US" sz="1600" b="1" dirty="0" smtClean="0">
                <a:solidFill>
                  <a:schemeClr val="bg1"/>
                </a:solidFill>
              </a:rPr>
              <a:t>3: 1.8-4.4 MV</a:t>
            </a:r>
          </a:p>
        </p:txBody>
      </p:sp>
      <p:sp>
        <p:nvSpPr>
          <p:cNvPr id="60" name="TextBox 59"/>
          <p:cNvSpPr txBox="1"/>
          <p:nvPr/>
        </p:nvSpPr>
        <p:spPr>
          <a:xfrm>
            <a:off x="7761890" y="3124200"/>
            <a:ext cx="1382110" cy="338554"/>
          </a:xfrm>
          <a:prstGeom prst="rect">
            <a:avLst/>
          </a:prstGeom>
          <a:noFill/>
        </p:spPr>
        <p:txBody>
          <a:bodyPr wrap="none" rtlCol="0">
            <a:spAutoFit/>
          </a:bodyPr>
          <a:lstStyle/>
          <a:p>
            <a:r>
              <a:rPr lang="en-US" sz="1600" b="1" dirty="0" smtClean="0">
                <a:solidFill>
                  <a:schemeClr val="bg1"/>
                </a:solidFill>
              </a:rPr>
              <a:t>2: 0.8-1.8 MV</a:t>
            </a:r>
            <a:endParaRPr lang="en-US" sz="1600" b="1" dirty="0">
              <a:solidFill>
                <a:schemeClr val="bg1"/>
              </a:solidFill>
            </a:endParaRPr>
          </a:p>
        </p:txBody>
      </p:sp>
      <p:sp>
        <p:nvSpPr>
          <p:cNvPr id="61" name="TextBox 60"/>
          <p:cNvSpPr txBox="1"/>
          <p:nvPr/>
        </p:nvSpPr>
        <p:spPr>
          <a:xfrm>
            <a:off x="6172200" y="1676400"/>
            <a:ext cx="1382110" cy="338554"/>
          </a:xfrm>
          <a:prstGeom prst="rect">
            <a:avLst/>
          </a:prstGeom>
          <a:noFill/>
        </p:spPr>
        <p:txBody>
          <a:bodyPr wrap="none" rtlCol="0">
            <a:spAutoFit/>
          </a:bodyPr>
          <a:lstStyle/>
          <a:p>
            <a:r>
              <a:rPr lang="en-US" sz="1600" b="1" dirty="0" smtClean="0">
                <a:solidFill>
                  <a:schemeClr val="bg1"/>
                </a:solidFill>
              </a:rPr>
              <a:t>4: 1.3-4.4 MV</a:t>
            </a:r>
            <a:endParaRPr lang="en-US" sz="1600" b="1" dirty="0">
              <a:solidFill>
                <a:schemeClr val="bg1"/>
              </a:solidFill>
            </a:endParaRPr>
          </a:p>
        </p:txBody>
      </p:sp>
      <p:sp>
        <p:nvSpPr>
          <p:cNvPr id="62" name="TextBox 61"/>
          <p:cNvSpPr txBox="1"/>
          <p:nvPr/>
        </p:nvSpPr>
        <p:spPr>
          <a:xfrm>
            <a:off x="5334000" y="2590800"/>
            <a:ext cx="1019831" cy="338554"/>
          </a:xfrm>
          <a:prstGeom prst="rect">
            <a:avLst/>
          </a:prstGeom>
          <a:noFill/>
        </p:spPr>
        <p:txBody>
          <a:bodyPr wrap="none" rtlCol="0">
            <a:spAutoFit/>
          </a:bodyPr>
          <a:lstStyle/>
          <a:p>
            <a:r>
              <a:rPr lang="en-US" sz="1600" b="1" dirty="0" smtClean="0">
                <a:solidFill>
                  <a:schemeClr val="bg1"/>
                </a:solidFill>
              </a:rPr>
              <a:t>6: &gt;8 MV</a:t>
            </a:r>
            <a:endParaRPr lang="en-US" sz="1600"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Increase the blending </a:t>
            </a:r>
            <a:r>
              <a:rPr lang="en-US" dirty="0" smtClean="0">
                <a:solidFill>
                  <a:schemeClr val="tx1"/>
                </a:solidFill>
              </a:rPr>
              <a:t>radius</a:t>
            </a:r>
            <a:endParaRPr lang="en-US" dirty="0">
              <a:solidFill>
                <a:schemeClr val="tx1"/>
              </a:solidFill>
            </a:endParaRPr>
          </a:p>
        </p:txBody>
      </p:sp>
      <p:grpSp>
        <p:nvGrpSpPr>
          <p:cNvPr id="34" name="Group 33"/>
          <p:cNvGrpSpPr/>
          <p:nvPr/>
        </p:nvGrpSpPr>
        <p:grpSpPr>
          <a:xfrm>
            <a:off x="0" y="3276600"/>
            <a:ext cx="4572000" cy="3046046"/>
            <a:chOff x="0" y="3276600"/>
            <a:chExt cx="4572000" cy="3046046"/>
          </a:xfrm>
        </p:grpSpPr>
        <p:pic>
          <p:nvPicPr>
            <p:cNvPr id="1028" name="Picture 4"/>
            <p:cNvPicPr>
              <a:picLocks noChangeAspect="1" noChangeArrowheads="1"/>
            </p:cNvPicPr>
            <p:nvPr/>
          </p:nvPicPr>
          <p:blipFill>
            <a:blip r:embed="rId2" cstate="print"/>
            <a:srcRect l="25625" t="26602" r="1250" b="12500"/>
            <a:stretch>
              <a:fillRect/>
            </a:stretch>
          </p:blipFill>
          <p:spPr bwMode="auto">
            <a:xfrm>
              <a:off x="0" y="3276600"/>
              <a:ext cx="4572000" cy="3046046"/>
            </a:xfrm>
            <a:prstGeom prst="rect">
              <a:avLst/>
            </a:prstGeom>
            <a:noFill/>
            <a:ln w="9525">
              <a:noFill/>
              <a:miter lim="800000"/>
              <a:headEnd/>
              <a:tailEnd/>
            </a:ln>
          </p:spPr>
        </p:pic>
        <p:grpSp>
          <p:nvGrpSpPr>
            <p:cNvPr id="29" name="Group 28"/>
            <p:cNvGrpSpPr/>
            <p:nvPr/>
          </p:nvGrpSpPr>
          <p:grpSpPr>
            <a:xfrm>
              <a:off x="914400" y="3429000"/>
              <a:ext cx="3343329" cy="2121932"/>
              <a:chOff x="914400" y="1052488"/>
              <a:chExt cx="3343329" cy="2121932"/>
            </a:xfrm>
          </p:grpSpPr>
          <p:sp>
            <p:nvSpPr>
              <p:cNvPr id="22" name="TextBox 21"/>
              <p:cNvSpPr txBox="1"/>
              <p:nvPr/>
            </p:nvSpPr>
            <p:spPr>
              <a:xfrm>
                <a:off x="914400" y="1204888"/>
                <a:ext cx="1531188" cy="369332"/>
              </a:xfrm>
              <a:prstGeom prst="rect">
                <a:avLst/>
              </a:prstGeom>
              <a:noFill/>
            </p:spPr>
            <p:txBody>
              <a:bodyPr wrap="none" rtlCol="0">
                <a:spAutoFit/>
              </a:bodyPr>
              <a:lstStyle/>
              <a:p>
                <a:r>
                  <a:rPr lang="en-US" b="1" dirty="0" smtClean="0"/>
                  <a:t>1: </a:t>
                </a:r>
                <a:r>
                  <a:rPr lang="en-US" b="1" dirty="0" smtClean="0"/>
                  <a:t>1.4-1.8 </a:t>
                </a:r>
                <a:r>
                  <a:rPr lang="en-US" b="1" dirty="0" smtClean="0"/>
                  <a:t>MV</a:t>
                </a:r>
                <a:endParaRPr lang="en-US" b="1" dirty="0"/>
              </a:p>
            </p:txBody>
          </p:sp>
          <p:sp>
            <p:nvSpPr>
              <p:cNvPr id="26" name="TextBox 25"/>
              <p:cNvSpPr txBox="1"/>
              <p:nvPr/>
            </p:nvSpPr>
            <p:spPr>
              <a:xfrm>
                <a:off x="2971800" y="1052488"/>
                <a:ext cx="1285929" cy="369332"/>
              </a:xfrm>
              <a:prstGeom prst="rect">
                <a:avLst/>
              </a:prstGeom>
              <a:noFill/>
            </p:spPr>
            <p:txBody>
              <a:bodyPr wrap="none" rtlCol="0">
                <a:spAutoFit/>
              </a:bodyPr>
              <a:lstStyle/>
              <a:p>
                <a:r>
                  <a:rPr lang="en-US" b="1" dirty="0" smtClean="0"/>
                  <a:t>2: </a:t>
                </a:r>
                <a:r>
                  <a:rPr lang="en-US" b="1" dirty="0" smtClean="0"/>
                  <a:t>~1.4 </a:t>
                </a:r>
                <a:r>
                  <a:rPr lang="en-US" b="1" dirty="0" smtClean="0"/>
                  <a:t>MV</a:t>
                </a:r>
                <a:endParaRPr lang="en-US" b="1" dirty="0"/>
              </a:p>
            </p:txBody>
          </p:sp>
          <p:sp>
            <p:nvSpPr>
              <p:cNvPr id="27" name="TextBox 26"/>
              <p:cNvSpPr txBox="1"/>
              <p:nvPr/>
            </p:nvSpPr>
            <p:spPr>
              <a:xfrm>
                <a:off x="1676400" y="2805088"/>
                <a:ext cx="1531188" cy="369332"/>
              </a:xfrm>
              <a:prstGeom prst="rect">
                <a:avLst/>
              </a:prstGeom>
              <a:noFill/>
            </p:spPr>
            <p:txBody>
              <a:bodyPr wrap="none" rtlCol="0">
                <a:spAutoFit/>
              </a:bodyPr>
              <a:lstStyle/>
              <a:p>
                <a:r>
                  <a:rPr lang="en-US" b="1" dirty="0" smtClean="0">
                    <a:solidFill>
                      <a:srgbClr val="FFFF00"/>
                    </a:solidFill>
                  </a:rPr>
                  <a:t>3</a:t>
                </a:r>
                <a:r>
                  <a:rPr lang="en-US" b="1" dirty="0" smtClean="0">
                    <a:solidFill>
                      <a:srgbClr val="FFFF00"/>
                    </a:solidFill>
                  </a:rPr>
                  <a:t>: </a:t>
                </a:r>
                <a:r>
                  <a:rPr lang="en-US" b="1" dirty="0" smtClean="0">
                    <a:solidFill>
                      <a:srgbClr val="FFFF00"/>
                    </a:solidFill>
                  </a:rPr>
                  <a:t>1.8</a:t>
                </a:r>
                <a:r>
                  <a:rPr lang="en-US" b="1" dirty="0" smtClean="0">
                    <a:solidFill>
                      <a:srgbClr val="FFFF00"/>
                    </a:solidFill>
                  </a:rPr>
                  <a:t>-4.6 </a:t>
                </a:r>
                <a:r>
                  <a:rPr lang="en-US" b="1" dirty="0" smtClean="0">
                    <a:solidFill>
                      <a:srgbClr val="FFFF00"/>
                    </a:solidFill>
                  </a:rPr>
                  <a:t>MV</a:t>
                </a:r>
                <a:endParaRPr lang="en-US" b="1" dirty="0">
                  <a:solidFill>
                    <a:srgbClr val="FFFF00"/>
                  </a:solidFill>
                </a:endParaRPr>
              </a:p>
            </p:txBody>
          </p:sp>
        </p:grpSp>
      </p:grpSp>
      <p:grpSp>
        <p:nvGrpSpPr>
          <p:cNvPr id="32" name="Group 31"/>
          <p:cNvGrpSpPr/>
          <p:nvPr/>
        </p:nvGrpSpPr>
        <p:grpSpPr>
          <a:xfrm>
            <a:off x="0" y="838200"/>
            <a:ext cx="6065520" cy="2057400"/>
            <a:chOff x="0" y="838200"/>
            <a:chExt cx="6065520" cy="2057400"/>
          </a:xfrm>
        </p:grpSpPr>
        <p:grpSp>
          <p:nvGrpSpPr>
            <p:cNvPr id="38" name="Group 37"/>
            <p:cNvGrpSpPr/>
            <p:nvPr/>
          </p:nvGrpSpPr>
          <p:grpSpPr>
            <a:xfrm>
              <a:off x="3048000" y="838200"/>
              <a:ext cx="3017520" cy="2057400"/>
              <a:chOff x="3017520" y="4800600"/>
              <a:chExt cx="3017520" cy="2057400"/>
            </a:xfrm>
          </p:grpSpPr>
          <p:pic>
            <p:nvPicPr>
              <p:cNvPr id="40" name="Picture 3"/>
              <p:cNvPicPr>
                <a:picLocks noChangeAspect="1" noChangeArrowheads="1"/>
              </p:cNvPicPr>
              <p:nvPr/>
            </p:nvPicPr>
            <p:blipFill>
              <a:blip r:embed="rId3" cstate="print"/>
              <a:srcRect l="30000" t="15411" r="3750" b="28125"/>
              <a:stretch>
                <a:fillRect/>
              </a:stretch>
            </p:blipFill>
            <p:spPr bwMode="auto">
              <a:xfrm>
                <a:off x="3017520" y="4800600"/>
                <a:ext cx="3017520" cy="2057400"/>
              </a:xfrm>
              <a:prstGeom prst="rect">
                <a:avLst/>
              </a:prstGeom>
              <a:noFill/>
              <a:ln w="9525">
                <a:noFill/>
                <a:miter lim="800000"/>
                <a:headEnd/>
                <a:tailEnd/>
              </a:ln>
            </p:spPr>
          </p:pic>
          <p:sp>
            <p:nvSpPr>
              <p:cNvPr id="41" name="Oval 40"/>
              <p:cNvSpPr/>
              <p:nvPr/>
            </p:nvSpPr>
            <p:spPr bwMode="auto">
              <a:xfrm>
                <a:off x="3581400" y="5105400"/>
                <a:ext cx="1295400" cy="457200"/>
              </a:xfrm>
              <a:prstGeom prst="ellipse">
                <a:avLst/>
              </a:prstGeom>
              <a:noFill/>
              <a:ln>
                <a:solidFill>
                  <a:srgbClr val="FFFF00"/>
                </a:solidFill>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z="2400" dirty="0" smtClean="0">
                  <a:ln>
                    <a:solidFill>
                      <a:schemeClr val="tx1"/>
                    </a:solidFill>
                    <a:prstDash val="solid"/>
                  </a:ln>
                  <a:solidFill>
                    <a:schemeClr val="dk1"/>
                  </a:solidFill>
                  <a:latin typeface="Times"/>
                </a:endParaRPr>
              </a:p>
            </p:txBody>
          </p:sp>
        </p:grpSp>
        <p:grpSp>
          <p:nvGrpSpPr>
            <p:cNvPr id="31" name="Group 30"/>
            <p:cNvGrpSpPr/>
            <p:nvPr/>
          </p:nvGrpSpPr>
          <p:grpSpPr>
            <a:xfrm>
              <a:off x="0" y="838200"/>
              <a:ext cx="3505200" cy="2057400"/>
              <a:chOff x="0" y="838200"/>
              <a:chExt cx="3505200" cy="2057400"/>
            </a:xfrm>
          </p:grpSpPr>
          <p:grpSp>
            <p:nvGrpSpPr>
              <p:cNvPr id="33" name="Group 32"/>
              <p:cNvGrpSpPr/>
              <p:nvPr/>
            </p:nvGrpSpPr>
            <p:grpSpPr>
              <a:xfrm>
                <a:off x="0" y="838200"/>
                <a:ext cx="3017520" cy="2057400"/>
                <a:chOff x="0" y="4648200"/>
                <a:chExt cx="3017520" cy="2057400"/>
              </a:xfrm>
            </p:grpSpPr>
            <p:pic>
              <p:nvPicPr>
                <p:cNvPr id="35" name="Picture 2"/>
                <p:cNvPicPr>
                  <a:picLocks noChangeAspect="1" noChangeArrowheads="1"/>
                </p:cNvPicPr>
                <p:nvPr/>
              </p:nvPicPr>
              <p:blipFill>
                <a:blip r:embed="rId4" cstate="print"/>
                <a:srcRect l="43125" t="26621" r="10000" b="33428"/>
                <a:stretch>
                  <a:fillRect/>
                </a:stretch>
              </p:blipFill>
              <p:spPr bwMode="auto">
                <a:xfrm>
                  <a:off x="0" y="4648200"/>
                  <a:ext cx="3017520" cy="2057400"/>
                </a:xfrm>
                <a:prstGeom prst="rect">
                  <a:avLst/>
                </a:prstGeom>
                <a:noFill/>
                <a:ln w="9525">
                  <a:noFill/>
                  <a:miter lim="800000"/>
                  <a:headEnd/>
                  <a:tailEnd/>
                </a:ln>
              </p:spPr>
            </p:pic>
            <p:sp>
              <p:nvSpPr>
                <p:cNvPr id="36" name="Oval 35"/>
                <p:cNvSpPr/>
                <p:nvPr/>
              </p:nvSpPr>
              <p:spPr bwMode="auto">
                <a:xfrm>
                  <a:off x="228600" y="4876800"/>
                  <a:ext cx="1295400" cy="457200"/>
                </a:xfrm>
                <a:prstGeom prst="ellipse">
                  <a:avLst/>
                </a:prstGeom>
                <a:noFill/>
                <a:ln>
                  <a:solidFill>
                    <a:srgbClr val="FFFF00"/>
                  </a:solidFill>
                  <a:prstDash val="dash"/>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indent="0" eaLnBrk="0" fontAlgn="base" hangingPunct="0">
                    <a:lnSpc>
                      <a:spcPct val="100000"/>
                    </a:lnSpc>
                    <a:spcBef>
                      <a:spcPct val="0"/>
                    </a:spcBef>
                    <a:spcAft>
                      <a:spcPct val="0"/>
                    </a:spcAft>
                    <a:buClrTx/>
                    <a:buSzTx/>
                    <a:buFontTx/>
                    <a:buNone/>
                    <a:tabLst/>
                  </a:pPr>
                  <a:endParaRPr lang="en-US" sz="2400" dirty="0" smtClean="0">
                    <a:ln>
                      <a:solidFill>
                        <a:schemeClr val="tx1"/>
                      </a:solidFill>
                      <a:prstDash val="solid"/>
                    </a:ln>
                    <a:solidFill>
                      <a:schemeClr val="dk1"/>
                    </a:solidFill>
                    <a:latin typeface="Times"/>
                  </a:endParaRPr>
                </a:p>
              </p:txBody>
            </p:sp>
          </p:grpSp>
          <p:cxnSp>
            <p:nvCxnSpPr>
              <p:cNvPr id="42" name="Straight Arrow Connector 41"/>
              <p:cNvCxnSpPr/>
              <p:nvPr/>
            </p:nvCxnSpPr>
            <p:spPr bwMode="auto">
              <a:xfrm>
                <a:off x="1676400" y="1371600"/>
                <a:ext cx="1828800"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grpSp>
      </p:grpSp>
      <p:sp>
        <p:nvSpPr>
          <p:cNvPr id="45" name="TextBox 44"/>
          <p:cNvSpPr txBox="1"/>
          <p:nvPr/>
        </p:nvSpPr>
        <p:spPr>
          <a:xfrm>
            <a:off x="6096000" y="838200"/>
            <a:ext cx="3048000" cy="3139321"/>
          </a:xfrm>
          <a:prstGeom prst="rect">
            <a:avLst/>
          </a:prstGeom>
          <a:noFill/>
        </p:spPr>
        <p:txBody>
          <a:bodyPr wrap="square" rtlCol="0">
            <a:spAutoFit/>
          </a:bodyPr>
          <a:lstStyle/>
          <a:p>
            <a:pPr marL="342900" indent="-342900">
              <a:buFont typeface="Arial" pitchFamily="34" charset="0"/>
              <a:buChar char="•"/>
            </a:pPr>
            <a:r>
              <a:rPr lang="en-US" dirty="0" smtClean="0"/>
              <a:t>Our experience on a </a:t>
            </a:r>
            <a:r>
              <a:rPr lang="el-GR" dirty="0" smtClean="0"/>
              <a:t>β</a:t>
            </a:r>
            <a:r>
              <a:rPr lang="en-US" dirty="0" smtClean="0"/>
              <a:t>=0.5 cavity for ESS shows that, rounder edge may help to reduce the impact energy of the 2 points, 1</a:t>
            </a:r>
            <a:r>
              <a:rPr lang="en-US" baseline="30000" dirty="0" smtClean="0"/>
              <a:t>st</a:t>
            </a:r>
            <a:r>
              <a:rPr lang="en-US" dirty="0" smtClean="0"/>
              <a:t> order </a:t>
            </a:r>
            <a:r>
              <a:rPr lang="en-US" dirty="0" smtClean="0"/>
              <a:t>MP.</a:t>
            </a:r>
          </a:p>
          <a:p>
            <a:pPr marL="342900" indent="-342900">
              <a:buFont typeface="Arial" pitchFamily="34" charset="0"/>
              <a:buChar char="•"/>
            </a:pPr>
            <a:r>
              <a:rPr lang="en-US" dirty="0" smtClean="0"/>
              <a:t>Initial result is promising: </a:t>
            </a:r>
            <a:r>
              <a:rPr lang="en-US" dirty="0" smtClean="0"/>
              <a:t>it is free of stable MP in dangerous impact energy range with large blending radius</a:t>
            </a:r>
            <a:endParaRPr lang="en-US" dirty="0" smtClean="0"/>
          </a:p>
        </p:txBody>
      </p:sp>
      <p:grpSp>
        <p:nvGrpSpPr>
          <p:cNvPr id="30" name="Group 29"/>
          <p:cNvGrpSpPr/>
          <p:nvPr/>
        </p:nvGrpSpPr>
        <p:grpSpPr>
          <a:xfrm>
            <a:off x="4572000" y="3886200"/>
            <a:ext cx="4572000" cy="2425148"/>
            <a:chOff x="4572000" y="3886200"/>
            <a:chExt cx="4572000" cy="2425148"/>
          </a:xfrm>
        </p:grpSpPr>
        <p:pic>
          <p:nvPicPr>
            <p:cNvPr id="1026" name="Picture 2"/>
            <p:cNvPicPr>
              <a:picLocks noChangeAspect="1" noChangeArrowheads="1"/>
            </p:cNvPicPr>
            <p:nvPr/>
          </p:nvPicPr>
          <p:blipFill>
            <a:blip r:embed="rId5" cstate="print"/>
            <a:srcRect l="5625" t="27344" r="22500" b="25000"/>
            <a:stretch>
              <a:fillRect/>
            </a:stretch>
          </p:blipFill>
          <p:spPr bwMode="auto">
            <a:xfrm>
              <a:off x="4572000" y="3886200"/>
              <a:ext cx="4572000" cy="2425148"/>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l="5625" t="21094" r="88750" b="72656"/>
            <a:stretch>
              <a:fillRect/>
            </a:stretch>
          </p:blipFill>
          <p:spPr bwMode="auto">
            <a:xfrm>
              <a:off x="7924800" y="4114800"/>
              <a:ext cx="685800" cy="6096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JLab_PowerPoint3">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JLab_PowerPoint3</Template>
  <TotalTime>4872</TotalTime>
  <Words>3346</Words>
  <Application>Microsoft Office PowerPoint</Application>
  <PresentationFormat>On-screen Show (4:3)</PresentationFormat>
  <Paragraphs>1094</Paragraphs>
  <Slides>35</Slides>
  <Notes>4</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JLab_PowerPoint3</vt:lpstr>
      <vt:lpstr>Design of a beta=1 double spoke cavity for the BES-CLS ICS light source</vt:lpstr>
      <vt:lpstr>Requirement to the spoke caivty[1,2]</vt:lpstr>
      <vt:lpstr>BES-CLS cavity design overview</vt:lpstr>
      <vt:lpstr>EM properties of baseline (1)</vt:lpstr>
      <vt:lpstr>EM properties of baseline(2)</vt:lpstr>
      <vt:lpstr>MP analysis of baseline design</vt:lpstr>
      <vt:lpstr>Prediction of MP level</vt:lpstr>
      <vt:lpstr>Field flatness is not the reason for wide walking MP barrier</vt:lpstr>
      <vt:lpstr>Increase the blending radius</vt:lpstr>
      <vt:lpstr>Power coupling to the cavity</vt:lpstr>
      <vt:lpstr>Effect of ports on frequency</vt:lpstr>
      <vt:lpstr>Effect of etching on frequency </vt:lpstr>
      <vt:lpstr>Estimation of frequency tuning before welding</vt:lpstr>
      <vt:lpstr>Initial frequency recipe</vt:lpstr>
      <vt:lpstr>Mechanical analysis is in progress</vt:lpstr>
      <vt:lpstr>Single spoke version for prototyping</vt:lpstr>
      <vt:lpstr>MP of the single spoke version</vt:lpstr>
      <vt:lpstr>Cost estimation of linac: assumptions</vt:lpstr>
      <vt:lpstr>Cost estimation of linac: assumptions (2)</vt:lpstr>
      <vt:lpstr>Linca cost comparison</vt:lpstr>
      <vt:lpstr>Linac cost comparison (2)</vt:lpstr>
      <vt:lpstr>Acknowledgements</vt:lpstr>
      <vt:lpstr>Slide 23</vt:lpstr>
      <vt:lpstr>Linac comparison</vt:lpstr>
      <vt:lpstr>Cavity comparison</vt:lpstr>
      <vt:lpstr>LEPII cavity performance[5,6]</vt:lpstr>
      <vt:lpstr>MP of 352 MHz elliptical cavity</vt:lpstr>
      <vt:lpstr>Is Rres 20 nΩ reasonable for spoke?[7-15]</vt:lpstr>
      <vt:lpstr>Diameter comparison</vt:lpstr>
      <vt:lpstr>Diameter and dynamic load comparison</vt:lpstr>
      <vt:lpstr>Cryo-system efficiency[4]</vt:lpstr>
      <vt:lpstr>Cavity geometry (all in mm)</vt:lpstr>
      <vt:lpstr>Slide 33</vt:lpstr>
      <vt:lpstr>References</vt:lpstr>
      <vt:lpstr>References (2)</vt:lpstr>
    </vt:vector>
  </TitlesOfParts>
  <Company>Jefferson Science Associates, LLC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Double spoke RF design for the ESS at JLab</dc:title>
  <dc:creator>herphase</dc:creator>
  <cp:lastModifiedBy>herphase</cp:lastModifiedBy>
  <cp:revision>519</cp:revision>
  <dcterms:created xsi:type="dcterms:W3CDTF">2011-09-22T14:42:31Z</dcterms:created>
  <dcterms:modified xsi:type="dcterms:W3CDTF">2012-03-08T00:04:10Z</dcterms:modified>
</cp:coreProperties>
</file>